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8" r:id="rId13"/>
    <p:sldId id="276" r:id="rId14"/>
    <p:sldId id="269" r:id="rId15"/>
    <p:sldId id="270" r:id="rId16"/>
    <p:sldId id="271" r:id="rId17"/>
    <p:sldId id="272" r:id="rId18"/>
    <p:sldId id="277" r:id="rId19"/>
    <p:sldId id="275"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800000"/>
    <a:srgbClr val="99FF99"/>
    <a:srgbClr val="9999FF"/>
    <a:srgbClr val="FF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ECD24-4152-4936-AE89-923C616F84F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60A85A41-9607-4F4D-9C15-4ACB30DF3DF7}">
      <dgm:prSet phldrT="[Texto]"/>
      <dgm:spPr/>
      <dgm:t>
        <a:bodyPr/>
        <a:lstStyle/>
        <a:p>
          <a:r>
            <a:rPr lang="es-CL" dirty="0" smtClean="0"/>
            <a:t>ITEMES</a:t>
          </a:r>
          <a:endParaRPr lang="es-CL" dirty="0"/>
        </a:p>
      </dgm:t>
    </dgm:pt>
    <dgm:pt modelId="{D5DAC89E-C758-4D98-B931-94A28470C6D7}" type="parTrans" cxnId="{77357A9B-55C4-4875-9803-B1C5F3B7110F}">
      <dgm:prSet/>
      <dgm:spPr/>
      <dgm:t>
        <a:bodyPr/>
        <a:lstStyle/>
        <a:p>
          <a:endParaRPr lang="es-CL"/>
        </a:p>
      </dgm:t>
    </dgm:pt>
    <dgm:pt modelId="{E433A424-5433-46D1-BF3E-1DE5B3088DC1}" type="sibTrans" cxnId="{77357A9B-55C4-4875-9803-B1C5F3B7110F}">
      <dgm:prSet/>
      <dgm:spPr/>
      <dgm:t>
        <a:bodyPr/>
        <a:lstStyle/>
        <a:p>
          <a:endParaRPr lang="es-CL"/>
        </a:p>
      </dgm:t>
    </dgm:pt>
    <dgm:pt modelId="{EF361CCC-C561-4E5C-AAA3-2F360EA94415}">
      <dgm:prSet phldrT="[Texto]"/>
      <dgm:spPr/>
      <dgm:t>
        <a:bodyPr/>
        <a:lstStyle/>
        <a:p>
          <a:r>
            <a:rPr lang="es-CL" dirty="0" smtClean="0"/>
            <a:t>Redacción simple</a:t>
          </a:r>
          <a:endParaRPr lang="es-CL" dirty="0"/>
        </a:p>
      </dgm:t>
    </dgm:pt>
    <dgm:pt modelId="{9F8A222B-E95C-4557-88A7-B653760EF74E}" type="parTrans" cxnId="{824C0444-DC2E-4BF7-BA63-9AD85BAB39C0}">
      <dgm:prSet/>
      <dgm:spPr/>
      <dgm:t>
        <a:bodyPr/>
        <a:lstStyle/>
        <a:p>
          <a:endParaRPr lang="es-CL"/>
        </a:p>
      </dgm:t>
    </dgm:pt>
    <dgm:pt modelId="{B9F0D6ED-748F-4A46-8EA4-9DED18A13329}" type="sibTrans" cxnId="{824C0444-DC2E-4BF7-BA63-9AD85BAB39C0}">
      <dgm:prSet/>
      <dgm:spPr/>
      <dgm:t>
        <a:bodyPr/>
        <a:lstStyle/>
        <a:p>
          <a:endParaRPr lang="es-CL"/>
        </a:p>
      </dgm:t>
    </dgm:pt>
    <dgm:pt modelId="{5F207EB5-A444-4E90-AAB0-486DAC95B0F7}">
      <dgm:prSet phldrT="[Texto]"/>
      <dgm:spPr/>
      <dgm:t>
        <a:bodyPr/>
        <a:lstStyle/>
        <a:p>
          <a:r>
            <a:rPr lang="es-CL" dirty="0" err="1" smtClean="0"/>
            <a:t>Completación</a:t>
          </a:r>
          <a:endParaRPr lang="es-CL" dirty="0"/>
        </a:p>
      </dgm:t>
    </dgm:pt>
    <dgm:pt modelId="{9C471E67-4B1D-4F15-98A9-F4BD20631F70}" type="parTrans" cxnId="{C7130A0D-50AD-48A2-9B50-F1A3FB8B018D}">
      <dgm:prSet/>
      <dgm:spPr/>
      <dgm:t>
        <a:bodyPr/>
        <a:lstStyle/>
        <a:p>
          <a:endParaRPr lang="es-CL"/>
        </a:p>
      </dgm:t>
    </dgm:pt>
    <dgm:pt modelId="{E58A9D81-4EBA-4FD7-90AE-E20C80BCA50C}" type="sibTrans" cxnId="{C7130A0D-50AD-48A2-9B50-F1A3FB8B018D}">
      <dgm:prSet/>
      <dgm:spPr/>
      <dgm:t>
        <a:bodyPr/>
        <a:lstStyle/>
        <a:p>
          <a:endParaRPr lang="es-CL"/>
        </a:p>
      </dgm:t>
    </dgm:pt>
    <dgm:pt modelId="{FDEA101C-7F5A-48B3-8938-E486BAF37D05}">
      <dgm:prSet phldrT="[Texto]"/>
      <dgm:spPr/>
      <dgm:t>
        <a:bodyPr/>
        <a:lstStyle/>
        <a:p>
          <a:r>
            <a:rPr lang="es-CL" dirty="0" smtClean="0"/>
            <a:t>Verdadero o falso</a:t>
          </a:r>
          <a:endParaRPr lang="es-CL" dirty="0"/>
        </a:p>
      </dgm:t>
    </dgm:pt>
    <dgm:pt modelId="{24C1EE7C-66EE-497A-B3A0-34F4F0D72BCD}" type="sibTrans" cxnId="{0E5C2B7F-2A4F-4E2D-A3DF-549DF146943B}">
      <dgm:prSet/>
      <dgm:spPr/>
      <dgm:t>
        <a:bodyPr/>
        <a:lstStyle/>
        <a:p>
          <a:endParaRPr lang="es-CL"/>
        </a:p>
      </dgm:t>
    </dgm:pt>
    <dgm:pt modelId="{353A8F5A-74C8-44F3-9E96-96864E0FA887}" type="parTrans" cxnId="{0E5C2B7F-2A4F-4E2D-A3DF-549DF146943B}">
      <dgm:prSet/>
      <dgm:spPr/>
      <dgm:t>
        <a:bodyPr/>
        <a:lstStyle/>
        <a:p>
          <a:endParaRPr lang="es-CL"/>
        </a:p>
      </dgm:t>
    </dgm:pt>
    <dgm:pt modelId="{BA20CDE2-3F31-4E23-96A1-63F8483515E6}">
      <dgm:prSet/>
      <dgm:spPr/>
      <dgm:t>
        <a:bodyPr/>
        <a:lstStyle/>
        <a:p>
          <a:r>
            <a:rPr lang="es-CL" dirty="0" smtClean="0"/>
            <a:t>De ordenamiento</a:t>
          </a:r>
          <a:endParaRPr lang="es-CL" dirty="0"/>
        </a:p>
      </dgm:t>
    </dgm:pt>
    <dgm:pt modelId="{72E2B2AF-05C8-45C1-9767-B1AB402873DB}" type="parTrans" cxnId="{CBD922B6-C2AB-474A-9560-88488BE1AF92}">
      <dgm:prSet/>
      <dgm:spPr/>
      <dgm:t>
        <a:bodyPr/>
        <a:lstStyle/>
        <a:p>
          <a:endParaRPr lang="es-CL"/>
        </a:p>
      </dgm:t>
    </dgm:pt>
    <dgm:pt modelId="{22A0912C-77AA-473F-99AD-A355221E5E3D}" type="sibTrans" cxnId="{CBD922B6-C2AB-474A-9560-88488BE1AF92}">
      <dgm:prSet/>
      <dgm:spPr/>
      <dgm:t>
        <a:bodyPr/>
        <a:lstStyle/>
        <a:p>
          <a:endParaRPr lang="es-CL"/>
        </a:p>
      </dgm:t>
    </dgm:pt>
    <dgm:pt modelId="{25175C7A-759C-4C75-85BA-8321D474F344}">
      <dgm:prSet/>
      <dgm:spPr/>
      <dgm:t>
        <a:bodyPr/>
        <a:lstStyle/>
        <a:p>
          <a:r>
            <a:rPr lang="es-CL" dirty="0" smtClean="0"/>
            <a:t>Términos pareados</a:t>
          </a:r>
          <a:endParaRPr lang="es-CL" dirty="0"/>
        </a:p>
      </dgm:t>
    </dgm:pt>
    <dgm:pt modelId="{AC77DE2D-54C8-43AF-8DF4-2CDC6314A2A2}" type="parTrans" cxnId="{5F813E25-1F7D-4AC9-A30A-F2E21EDE654C}">
      <dgm:prSet/>
      <dgm:spPr/>
      <dgm:t>
        <a:bodyPr/>
        <a:lstStyle/>
        <a:p>
          <a:endParaRPr lang="es-CL"/>
        </a:p>
      </dgm:t>
    </dgm:pt>
    <dgm:pt modelId="{ECFD8180-8D95-4301-B0B7-B16416B581CF}" type="sibTrans" cxnId="{5F813E25-1F7D-4AC9-A30A-F2E21EDE654C}">
      <dgm:prSet/>
      <dgm:spPr/>
      <dgm:t>
        <a:bodyPr/>
        <a:lstStyle/>
        <a:p>
          <a:endParaRPr lang="es-CL"/>
        </a:p>
      </dgm:t>
    </dgm:pt>
    <dgm:pt modelId="{701DD651-E042-4B68-873B-4A32C0634766}">
      <dgm:prSet/>
      <dgm:spPr/>
      <dgm:t>
        <a:bodyPr/>
        <a:lstStyle/>
        <a:p>
          <a:r>
            <a:rPr lang="es-CL" dirty="0" smtClean="0"/>
            <a:t>Selección múltiple</a:t>
          </a:r>
          <a:endParaRPr lang="es-CL" dirty="0"/>
        </a:p>
      </dgm:t>
    </dgm:pt>
    <dgm:pt modelId="{7A1F8D13-0FCB-4058-B221-BEA85CC12E77}" type="parTrans" cxnId="{255B8B92-39BD-4C6D-A507-1DD4E4E30456}">
      <dgm:prSet/>
      <dgm:spPr/>
      <dgm:t>
        <a:bodyPr/>
        <a:lstStyle/>
        <a:p>
          <a:endParaRPr lang="es-CL"/>
        </a:p>
      </dgm:t>
    </dgm:pt>
    <dgm:pt modelId="{384601BF-90A3-4C90-92DC-3CE09C7D2773}" type="sibTrans" cxnId="{255B8B92-39BD-4C6D-A507-1DD4E4E30456}">
      <dgm:prSet/>
      <dgm:spPr/>
      <dgm:t>
        <a:bodyPr/>
        <a:lstStyle/>
        <a:p>
          <a:endParaRPr lang="es-CL"/>
        </a:p>
      </dgm:t>
    </dgm:pt>
    <dgm:pt modelId="{96EB1F81-3B5E-4EFC-B6FE-BD100F681660}" type="pres">
      <dgm:prSet presAssocID="{892ECD24-4152-4936-AE89-923C616F84F3}" presName="hierChild1" presStyleCnt="0">
        <dgm:presLayoutVars>
          <dgm:orgChart val="1"/>
          <dgm:chPref val="1"/>
          <dgm:dir/>
          <dgm:animOne val="branch"/>
          <dgm:animLvl val="lvl"/>
          <dgm:resizeHandles/>
        </dgm:presLayoutVars>
      </dgm:prSet>
      <dgm:spPr/>
      <dgm:t>
        <a:bodyPr/>
        <a:lstStyle/>
        <a:p>
          <a:endParaRPr lang="es-CL"/>
        </a:p>
      </dgm:t>
    </dgm:pt>
    <dgm:pt modelId="{32493BB3-DDED-49CC-AD5C-3F703D561DE0}" type="pres">
      <dgm:prSet presAssocID="{60A85A41-9607-4F4D-9C15-4ACB30DF3DF7}" presName="hierRoot1" presStyleCnt="0">
        <dgm:presLayoutVars>
          <dgm:hierBranch val="init"/>
        </dgm:presLayoutVars>
      </dgm:prSet>
      <dgm:spPr/>
    </dgm:pt>
    <dgm:pt modelId="{D67B7FED-383D-41DA-8F24-4A3372E888D6}" type="pres">
      <dgm:prSet presAssocID="{60A85A41-9607-4F4D-9C15-4ACB30DF3DF7}" presName="rootComposite1" presStyleCnt="0"/>
      <dgm:spPr/>
    </dgm:pt>
    <dgm:pt modelId="{E434FA2E-9123-4CA5-AD9F-17F56CB44652}" type="pres">
      <dgm:prSet presAssocID="{60A85A41-9607-4F4D-9C15-4ACB30DF3DF7}" presName="rootText1" presStyleLbl="node0" presStyleIdx="0" presStyleCnt="1">
        <dgm:presLayoutVars>
          <dgm:chPref val="3"/>
        </dgm:presLayoutVars>
      </dgm:prSet>
      <dgm:spPr/>
      <dgm:t>
        <a:bodyPr/>
        <a:lstStyle/>
        <a:p>
          <a:endParaRPr lang="es-CL"/>
        </a:p>
      </dgm:t>
    </dgm:pt>
    <dgm:pt modelId="{D2B5BCC0-7A99-4F6C-BE8D-E10965B0AA8A}" type="pres">
      <dgm:prSet presAssocID="{60A85A41-9607-4F4D-9C15-4ACB30DF3DF7}" presName="rootConnector1" presStyleLbl="node1" presStyleIdx="0" presStyleCnt="0"/>
      <dgm:spPr/>
      <dgm:t>
        <a:bodyPr/>
        <a:lstStyle/>
        <a:p>
          <a:endParaRPr lang="es-CL"/>
        </a:p>
      </dgm:t>
    </dgm:pt>
    <dgm:pt modelId="{45605F2E-8BE2-447D-BBCB-7364B7554F7C}" type="pres">
      <dgm:prSet presAssocID="{60A85A41-9607-4F4D-9C15-4ACB30DF3DF7}" presName="hierChild2" presStyleCnt="0"/>
      <dgm:spPr/>
    </dgm:pt>
    <dgm:pt modelId="{BD62D277-3199-4204-A1E4-8C82FD942B37}" type="pres">
      <dgm:prSet presAssocID="{9F8A222B-E95C-4557-88A7-B653760EF74E}" presName="Name37" presStyleLbl="parChTrans1D2" presStyleIdx="0" presStyleCnt="6"/>
      <dgm:spPr/>
      <dgm:t>
        <a:bodyPr/>
        <a:lstStyle/>
        <a:p>
          <a:endParaRPr lang="es-CL"/>
        </a:p>
      </dgm:t>
    </dgm:pt>
    <dgm:pt modelId="{786C0B59-E89A-4F1D-91AF-F0C3857D5795}" type="pres">
      <dgm:prSet presAssocID="{EF361CCC-C561-4E5C-AAA3-2F360EA94415}" presName="hierRoot2" presStyleCnt="0">
        <dgm:presLayoutVars>
          <dgm:hierBranch val="init"/>
        </dgm:presLayoutVars>
      </dgm:prSet>
      <dgm:spPr/>
    </dgm:pt>
    <dgm:pt modelId="{6429A79E-3F44-4207-B1B5-C2B2CA9D55C1}" type="pres">
      <dgm:prSet presAssocID="{EF361CCC-C561-4E5C-AAA3-2F360EA94415}" presName="rootComposite" presStyleCnt="0"/>
      <dgm:spPr/>
    </dgm:pt>
    <dgm:pt modelId="{2526AF43-402A-42CF-8606-98A7D1602484}" type="pres">
      <dgm:prSet presAssocID="{EF361CCC-C561-4E5C-AAA3-2F360EA94415}" presName="rootText" presStyleLbl="node2" presStyleIdx="0" presStyleCnt="6">
        <dgm:presLayoutVars>
          <dgm:chPref val="3"/>
        </dgm:presLayoutVars>
      </dgm:prSet>
      <dgm:spPr/>
      <dgm:t>
        <a:bodyPr/>
        <a:lstStyle/>
        <a:p>
          <a:endParaRPr lang="es-CL"/>
        </a:p>
      </dgm:t>
    </dgm:pt>
    <dgm:pt modelId="{35CDE434-F6BE-4124-841C-812B3E9A29BD}" type="pres">
      <dgm:prSet presAssocID="{EF361CCC-C561-4E5C-AAA3-2F360EA94415}" presName="rootConnector" presStyleLbl="node2" presStyleIdx="0" presStyleCnt="6"/>
      <dgm:spPr/>
      <dgm:t>
        <a:bodyPr/>
        <a:lstStyle/>
        <a:p>
          <a:endParaRPr lang="es-CL"/>
        </a:p>
      </dgm:t>
    </dgm:pt>
    <dgm:pt modelId="{9155361C-8EC9-4383-BACA-A824EA2AAD8D}" type="pres">
      <dgm:prSet presAssocID="{EF361CCC-C561-4E5C-AAA3-2F360EA94415}" presName="hierChild4" presStyleCnt="0"/>
      <dgm:spPr/>
    </dgm:pt>
    <dgm:pt modelId="{57C91881-EBA2-4A4F-AA3C-7CCC71347F77}" type="pres">
      <dgm:prSet presAssocID="{EF361CCC-C561-4E5C-AAA3-2F360EA94415}" presName="hierChild5" presStyleCnt="0"/>
      <dgm:spPr/>
    </dgm:pt>
    <dgm:pt modelId="{3BFDB1B4-0394-4843-932D-917CB193453F}" type="pres">
      <dgm:prSet presAssocID="{9C471E67-4B1D-4F15-98A9-F4BD20631F70}" presName="Name37" presStyleLbl="parChTrans1D2" presStyleIdx="1" presStyleCnt="6"/>
      <dgm:spPr/>
      <dgm:t>
        <a:bodyPr/>
        <a:lstStyle/>
        <a:p>
          <a:endParaRPr lang="es-CL"/>
        </a:p>
      </dgm:t>
    </dgm:pt>
    <dgm:pt modelId="{68359292-8130-4FBC-8920-768046764522}" type="pres">
      <dgm:prSet presAssocID="{5F207EB5-A444-4E90-AAB0-486DAC95B0F7}" presName="hierRoot2" presStyleCnt="0">
        <dgm:presLayoutVars>
          <dgm:hierBranch val="init"/>
        </dgm:presLayoutVars>
      </dgm:prSet>
      <dgm:spPr/>
    </dgm:pt>
    <dgm:pt modelId="{C4B5A30C-A4CB-4D69-9450-7FC66849AFDA}" type="pres">
      <dgm:prSet presAssocID="{5F207EB5-A444-4E90-AAB0-486DAC95B0F7}" presName="rootComposite" presStyleCnt="0"/>
      <dgm:spPr/>
    </dgm:pt>
    <dgm:pt modelId="{52D3D80D-84B1-4612-BA44-4114FBD7FE04}" type="pres">
      <dgm:prSet presAssocID="{5F207EB5-A444-4E90-AAB0-486DAC95B0F7}" presName="rootText" presStyleLbl="node2" presStyleIdx="1" presStyleCnt="6">
        <dgm:presLayoutVars>
          <dgm:chPref val="3"/>
        </dgm:presLayoutVars>
      </dgm:prSet>
      <dgm:spPr/>
      <dgm:t>
        <a:bodyPr/>
        <a:lstStyle/>
        <a:p>
          <a:endParaRPr lang="es-CL"/>
        </a:p>
      </dgm:t>
    </dgm:pt>
    <dgm:pt modelId="{3C6C070C-181B-483F-ACF7-4C42D90BE542}" type="pres">
      <dgm:prSet presAssocID="{5F207EB5-A444-4E90-AAB0-486DAC95B0F7}" presName="rootConnector" presStyleLbl="node2" presStyleIdx="1" presStyleCnt="6"/>
      <dgm:spPr/>
      <dgm:t>
        <a:bodyPr/>
        <a:lstStyle/>
        <a:p>
          <a:endParaRPr lang="es-CL"/>
        </a:p>
      </dgm:t>
    </dgm:pt>
    <dgm:pt modelId="{DF2D404A-D90E-4F88-A840-F62DEDF64426}" type="pres">
      <dgm:prSet presAssocID="{5F207EB5-A444-4E90-AAB0-486DAC95B0F7}" presName="hierChild4" presStyleCnt="0"/>
      <dgm:spPr/>
    </dgm:pt>
    <dgm:pt modelId="{7D67B71B-F7E4-47FC-8873-0A7743DA8F1A}" type="pres">
      <dgm:prSet presAssocID="{5F207EB5-A444-4E90-AAB0-486DAC95B0F7}" presName="hierChild5" presStyleCnt="0"/>
      <dgm:spPr/>
    </dgm:pt>
    <dgm:pt modelId="{FC8F89E3-2D3D-43C8-8479-FB840C0EC1EC}" type="pres">
      <dgm:prSet presAssocID="{353A8F5A-74C8-44F3-9E96-96864E0FA887}" presName="Name37" presStyleLbl="parChTrans1D2" presStyleIdx="2" presStyleCnt="6"/>
      <dgm:spPr/>
      <dgm:t>
        <a:bodyPr/>
        <a:lstStyle/>
        <a:p>
          <a:endParaRPr lang="es-CL"/>
        </a:p>
      </dgm:t>
    </dgm:pt>
    <dgm:pt modelId="{50763BAA-2947-4E76-861B-EB2F0AF2C9B7}" type="pres">
      <dgm:prSet presAssocID="{FDEA101C-7F5A-48B3-8938-E486BAF37D05}" presName="hierRoot2" presStyleCnt="0">
        <dgm:presLayoutVars>
          <dgm:hierBranch val="init"/>
        </dgm:presLayoutVars>
      </dgm:prSet>
      <dgm:spPr/>
    </dgm:pt>
    <dgm:pt modelId="{470AEC1E-C3FA-4A2A-A765-FAF09F39E461}" type="pres">
      <dgm:prSet presAssocID="{FDEA101C-7F5A-48B3-8938-E486BAF37D05}" presName="rootComposite" presStyleCnt="0"/>
      <dgm:spPr/>
    </dgm:pt>
    <dgm:pt modelId="{FB1315D1-98E2-477E-86B8-3E01B5751C3D}" type="pres">
      <dgm:prSet presAssocID="{FDEA101C-7F5A-48B3-8938-E486BAF37D05}" presName="rootText" presStyleLbl="node2" presStyleIdx="2" presStyleCnt="6">
        <dgm:presLayoutVars>
          <dgm:chPref val="3"/>
        </dgm:presLayoutVars>
      </dgm:prSet>
      <dgm:spPr/>
      <dgm:t>
        <a:bodyPr/>
        <a:lstStyle/>
        <a:p>
          <a:endParaRPr lang="es-CL"/>
        </a:p>
      </dgm:t>
    </dgm:pt>
    <dgm:pt modelId="{73265DA7-E745-4665-994B-F998977BCC2B}" type="pres">
      <dgm:prSet presAssocID="{FDEA101C-7F5A-48B3-8938-E486BAF37D05}" presName="rootConnector" presStyleLbl="node2" presStyleIdx="2" presStyleCnt="6"/>
      <dgm:spPr/>
      <dgm:t>
        <a:bodyPr/>
        <a:lstStyle/>
        <a:p>
          <a:endParaRPr lang="es-CL"/>
        </a:p>
      </dgm:t>
    </dgm:pt>
    <dgm:pt modelId="{22282818-94DF-4B15-933E-84DBCDC53639}" type="pres">
      <dgm:prSet presAssocID="{FDEA101C-7F5A-48B3-8938-E486BAF37D05}" presName="hierChild4" presStyleCnt="0"/>
      <dgm:spPr/>
    </dgm:pt>
    <dgm:pt modelId="{342EF421-FECD-4FF7-9649-A7F8E49FA595}" type="pres">
      <dgm:prSet presAssocID="{FDEA101C-7F5A-48B3-8938-E486BAF37D05}" presName="hierChild5" presStyleCnt="0"/>
      <dgm:spPr/>
    </dgm:pt>
    <dgm:pt modelId="{1A2FD241-0A75-4482-B8C3-60DF08DA9074}" type="pres">
      <dgm:prSet presAssocID="{72E2B2AF-05C8-45C1-9767-B1AB402873DB}" presName="Name37" presStyleLbl="parChTrans1D2" presStyleIdx="3" presStyleCnt="6"/>
      <dgm:spPr/>
      <dgm:t>
        <a:bodyPr/>
        <a:lstStyle/>
        <a:p>
          <a:endParaRPr lang="es-CL"/>
        </a:p>
      </dgm:t>
    </dgm:pt>
    <dgm:pt modelId="{467EED3C-E8D3-4D64-A335-036E114FFC86}" type="pres">
      <dgm:prSet presAssocID="{BA20CDE2-3F31-4E23-96A1-63F8483515E6}" presName="hierRoot2" presStyleCnt="0">
        <dgm:presLayoutVars>
          <dgm:hierBranch val="init"/>
        </dgm:presLayoutVars>
      </dgm:prSet>
      <dgm:spPr/>
    </dgm:pt>
    <dgm:pt modelId="{E6408682-4A3B-4A26-97A6-0606C8882DCA}" type="pres">
      <dgm:prSet presAssocID="{BA20CDE2-3F31-4E23-96A1-63F8483515E6}" presName="rootComposite" presStyleCnt="0"/>
      <dgm:spPr/>
    </dgm:pt>
    <dgm:pt modelId="{40AE85D7-4C17-472F-A97E-79A810D39436}" type="pres">
      <dgm:prSet presAssocID="{BA20CDE2-3F31-4E23-96A1-63F8483515E6}" presName="rootText" presStyleLbl="node2" presStyleIdx="3" presStyleCnt="6">
        <dgm:presLayoutVars>
          <dgm:chPref val="3"/>
        </dgm:presLayoutVars>
      </dgm:prSet>
      <dgm:spPr/>
      <dgm:t>
        <a:bodyPr/>
        <a:lstStyle/>
        <a:p>
          <a:endParaRPr lang="es-CL"/>
        </a:p>
      </dgm:t>
    </dgm:pt>
    <dgm:pt modelId="{CC7D07C3-6BBB-4AAE-A2BD-2DEE11508D8F}" type="pres">
      <dgm:prSet presAssocID="{BA20CDE2-3F31-4E23-96A1-63F8483515E6}" presName="rootConnector" presStyleLbl="node2" presStyleIdx="3" presStyleCnt="6"/>
      <dgm:spPr/>
      <dgm:t>
        <a:bodyPr/>
        <a:lstStyle/>
        <a:p>
          <a:endParaRPr lang="es-CL"/>
        </a:p>
      </dgm:t>
    </dgm:pt>
    <dgm:pt modelId="{9A799757-E2DA-451F-ABA4-61986C31A7FA}" type="pres">
      <dgm:prSet presAssocID="{BA20CDE2-3F31-4E23-96A1-63F8483515E6}" presName="hierChild4" presStyleCnt="0"/>
      <dgm:spPr/>
    </dgm:pt>
    <dgm:pt modelId="{4B5BE009-44D3-4BC0-9469-83766318E1F0}" type="pres">
      <dgm:prSet presAssocID="{BA20CDE2-3F31-4E23-96A1-63F8483515E6}" presName="hierChild5" presStyleCnt="0"/>
      <dgm:spPr/>
    </dgm:pt>
    <dgm:pt modelId="{512AAE3C-A2B4-4D15-A77E-CE57DB722671}" type="pres">
      <dgm:prSet presAssocID="{AC77DE2D-54C8-43AF-8DF4-2CDC6314A2A2}" presName="Name37" presStyleLbl="parChTrans1D2" presStyleIdx="4" presStyleCnt="6"/>
      <dgm:spPr/>
      <dgm:t>
        <a:bodyPr/>
        <a:lstStyle/>
        <a:p>
          <a:endParaRPr lang="es-CL"/>
        </a:p>
      </dgm:t>
    </dgm:pt>
    <dgm:pt modelId="{CE1D8401-0A94-4B02-B1CE-E6382B7585C3}" type="pres">
      <dgm:prSet presAssocID="{25175C7A-759C-4C75-85BA-8321D474F344}" presName="hierRoot2" presStyleCnt="0">
        <dgm:presLayoutVars>
          <dgm:hierBranch val="init"/>
        </dgm:presLayoutVars>
      </dgm:prSet>
      <dgm:spPr/>
    </dgm:pt>
    <dgm:pt modelId="{713E5803-8B34-41B1-BB37-59305AD539A1}" type="pres">
      <dgm:prSet presAssocID="{25175C7A-759C-4C75-85BA-8321D474F344}" presName="rootComposite" presStyleCnt="0"/>
      <dgm:spPr/>
    </dgm:pt>
    <dgm:pt modelId="{4E840C65-255A-47FD-9FBA-96A62DBE3F5A}" type="pres">
      <dgm:prSet presAssocID="{25175C7A-759C-4C75-85BA-8321D474F344}" presName="rootText" presStyleLbl="node2" presStyleIdx="4" presStyleCnt="6">
        <dgm:presLayoutVars>
          <dgm:chPref val="3"/>
        </dgm:presLayoutVars>
      </dgm:prSet>
      <dgm:spPr/>
      <dgm:t>
        <a:bodyPr/>
        <a:lstStyle/>
        <a:p>
          <a:endParaRPr lang="es-CL"/>
        </a:p>
      </dgm:t>
    </dgm:pt>
    <dgm:pt modelId="{F2D87D74-2DA9-41EA-9046-B3AB44D38168}" type="pres">
      <dgm:prSet presAssocID="{25175C7A-759C-4C75-85BA-8321D474F344}" presName="rootConnector" presStyleLbl="node2" presStyleIdx="4" presStyleCnt="6"/>
      <dgm:spPr/>
      <dgm:t>
        <a:bodyPr/>
        <a:lstStyle/>
        <a:p>
          <a:endParaRPr lang="es-CL"/>
        </a:p>
      </dgm:t>
    </dgm:pt>
    <dgm:pt modelId="{D800833F-0BE3-44E5-80CC-8CA17A121C7A}" type="pres">
      <dgm:prSet presAssocID="{25175C7A-759C-4C75-85BA-8321D474F344}" presName="hierChild4" presStyleCnt="0"/>
      <dgm:spPr/>
    </dgm:pt>
    <dgm:pt modelId="{301A4418-FC9E-48D1-B94B-A474FF2D0542}" type="pres">
      <dgm:prSet presAssocID="{25175C7A-759C-4C75-85BA-8321D474F344}" presName="hierChild5" presStyleCnt="0"/>
      <dgm:spPr/>
    </dgm:pt>
    <dgm:pt modelId="{40AF7EB5-E5ED-4D74-9171-36924DFCCCBD}" type="pres">
      <dgm:prSet presAssocID="{7A1F8D13-0FCB-4058-B221-BEA85CC12E77}" presName="Name37" presStyleLbl="parChTrans1D2" presStyleIdx="5" presStyleCnt="6"/>
      <dgm:spPr/>
      <dgm:t>
        <a:bodyPr/>
        <a:lstStyle/>
        <a:p>
          <a:endParaRPr lang="es-CL"/>
        </a:p>
      </dgm:t>
    </dgm:pt>
    <dgm:pt modelId="{004D77D5-0B53-4ACD-9866-2EFFB76C10D4}" type="pres">
      <dgm:prSet presAssocID="{701DD651-E042-4B68-873B-4A32C0634766}" presName="hierRoot2" presStyleCnt="0">
        <dgm:presLayoutVars>
          <dgm:hierBranch val="init"/>
        </dgm:presLayoutVars>
      </dgm:prSet>
      <dgm:spPr/>
    </dgm:pt>
    <dgm:pt modelId="{15905855-09E9-455F-BF9E-3EA80B8AC956}" type="pres">
      <dgm:prSet presAssocID="{701DD651-E042-4B68-873B-4A32C0634766}" presName="rootComposite" presStyleCnt="0"/>
      <dgm:spPr/>
    </dgm:pt>
    <dgm:pt modelId="{617016BD-2404-4A10-BAE9-5DAF78949322}" type="pres">
      <dgm:prSet presAssocID="{701DD651-E042-4B68-873B-4A32C0634766}" presName="rootText" presStyleLbl="node2" presStyleIdx="5" presStyleCnt="6">
        <dgm:presLayoutVars>
          <dgm:chPref val="3"/>
        </dgm:presLayoutVars>
      </dgm:prSet>
      <dgm:spPr/>
      <dgm:t>
        <a:bodyPr/>
        <a:lstStyle/>
        <a:p>
          <a:endParaRPr lang="es-CL"/>
        </a:p>
      </dgm:t>
    </dgm:pt>
    <dgm:pt modelId="{A63DF07D-24D2-4354-8082-2BE7C7F66EA3}" type="pres">
      <dgm:prSet presAssocID="{701DD651-E042-4B68-873B-4A32C0634766}" presName="rootConnector" presStyleLbl="node2" presStyleIdx="5" presStyleCnt="6"/>
      <dgm:spPr/>
      <dgm:t>
        <a:bodyPr/>
        <a:lstStyle/>
        <a:p>
          <a:endParaRPr lang="es-CL"/>
        </a:p>
      </dgm:t>
    </dgm:pt>
    <dgm:pt modelId="{E36AF275-BA96-445D-9A4C-13EA16586E84}" type="pres">
      <dgm:prSet presAssocID="{701DD651-E042-4B68-873B-4A32C0634766}" presName="hierChild4" presStyleCnt="0"/>
      <dgm:spPr/>
    </dgm:pt>
    <dgm:pt modelId="{22097B53-4454-487A-9B52-0B0435D389E6}" type="pres">
      <dgm:prSet presAssocID="{701DD651-E042-4B68-873B-4A32C0634766}" presName="hierChild5" presStyleCnt="0"/>
      <dgm:spPr/>
    </dgm:pt>
    <dgm:pt modelId="{A584F6BF-8993-4CAF-9DAE-8538BDC0470A}" type="pres">
      <dgm:prSet presAssocID="{60A85A41-9607-4F4D-9C15-4ACB30DF3DF7}" presName="hierChild3" presStyleCnt="0"/>
      <dgm:spPr/>
    </dgm:pt>
  </dgm:ptLst>
  <dgm:cxnLst>
    <dgm:cxn modelId="{77357A9B-55C4-4875-9803-B1C5F3B7110F}" srcId="{892ECD24-4152-4936-AE89-923C616F84F3}" destId="{60A85A41-9607-4F4D-9C15-4ACB30DF3DF7}" srcOrd="0" destOrd="0" parTransId="{D5DAC89E-C758-4D98-B931-94A28470C6D7}" sibTransId="{E433A424-5433-46D1-BF3E-1DE5B3088DC1}"/>
    <dgm:cxn modelId="{788E943E-E1D1-4EDE-8FDF-4C8790A217A5}" type="presOf" srcId="{FDEA101C-7F5A-48B3-8938-E486BAF37D05}" destId="{FB1315D1-98E2-477E-86B8-3E01B5751C3D}" srcOrd="0" destOrd="0" presId="urn:microsoft.com/office/officeart/2005/8/layout/orgChart1"/>
    <dgm:cxn modelId="{8C178A78-2A93-41B6-80C0-F6720C762187}" type="presOf" srcId="{9C471E67-4B1D-4F15-98A9-F4BD20631F70}" destId="{3BFDB1B4-0394-4843-932D-917CB193453F}" srcOrd="0" destOrd="0" presId="urn:microsoft.com/office/officeart/2005/8/layout/orgChart1"/>
    <dgm:cxn modelId="{A3F5E85F-C929-4F76-8627-E066ED32BDD7}" type="presOf" srcId="{25175C7A-759C-4C75-85BA-8321D474F344}" destId="{4E840C65-255A-47FD-9FBA-96A62DBE3F5A}" srcOrd="0" destOrd="0" presId="urn:microsoft.com/office/officeart/2005/8/layout/orgChart1"/>
    <dgm:cxn modelId="{C7130A0D-50AD-48A2-9B50-F1A3FB8B018D}" srcId="{60A85A41-9607-4F4D-9C15-4ACB30DF3DF7}" destId="{5F207EB5-A444-4E90-AAB0-486DAC95B0F7}" srcOrd="1" destOrd="0" parTransId="{9C471E67-4B1D-4F15-98A9-F4BD20631F70}" sibTransId="{E58A9D81-4EBA-4FD7-90AE-E20C80BCA50C}"/>
    <dgm:cxn modelId="{588F3DA0-9EC1-4D1A-82DD-E84FAEE61144}" type="presOf" srcId="{701DD651-E042-4B68-873B-4A32C0634766}" destId="{617016BD-2404-4A10-BAE9-5DAF78949322}" srcOrd="0" destOrd="0" presId="urn:microsoft.com/office/officeart/2005/8/layout/orgChart1"/>
    <dgm:cxn modelId="{522CB99B-F7D8-4905-8954-A087240C051A}" type="presOf" srcId="{AC77DE2D-54C8-43AF-8DF4-2CDC6314A2A2}" destId="{512AAE3C-A2B4-4D15-A77E-CE57DB722671}" srcOrd="0" destOrd="0" presId="urn:microsoft.com/office/officeart/2005/8/layout/orgChart1"/>
    <dgm:cxn modelId="{DB5E6484-6AD8-480B-A52C-45CAE856199A}" type="presOf" srcId="{BA20CDE2-3F31-4E23-96A1-63F8483515E6}" destId="{40AE85D7-4C17-472F-A97E-79A810D39436}" srcOrd="0" destOrd="0" presId="urn:microsoft.com/office/officeart/2005/8/layout/orgChart1"/>
    <dgm:cxn modelId="{D5D8FD26-BF15-49DA-B038-D73E5D59AEC7}" type="presOf" srcId="{353A8F5A-74C8-44F3-9E96-96864E0FA887}" destId="{FC8F89E3-2D3D-43C8-8479-FB840C0EC1EC}" srcOrd="0" destOrd="0" presId="urn:microsoft.com/office/officeart/2005/8/layout/orgChart1"/>
    <dgm:cxn modelId="{AA3998DA-EFBC-45BE-BE96-8549A631D68A}" type="presOf" srcId="{EF361CCC-C561-4E5C-AAA3-2F360EA94415}" destId="{2526AF43-402A-42CF-8606-98A7D1602484}" srcOrd="0" destOrd="0" presId="urn:microsoft.com/office/officeart/2005/8/layout/orgChart1"/>
    <dgm:cxn modelId="{255B8B92-39BD-4C6D-A507-1DD4E4E30456}" srcId="{60A85A41-9607-4F4D-9C15-4ACB30DF3DF7}" destId="{701DD651-E042-4B68-873B-4A32C0634766}" srcOrd="5" destOrd="0" parTransId="{7A1F8D13-0FCB-4058-B221-BEA85CC12E77}" sibTransId="{384601BF-90A3-4C90-92DC-3CE09C7D2773}"/>
    <dgm:cxn modelId="{1827FF32-C04D-44EC-994E-E0B91070A0E2}" type="presOf" srcId="{72E2B2AF-05C8-45C1-9767-B1AB402873DB}" destId="{1A2FD241-0A75-4482-B8C3-60DF08DA9074}" srcOrd="0" destOrd="0" presId="urn:microsoft.com/office/officeart/2005/8/layout/orgChart1"/>
    <dgm:cxn modelId="{FAA0FB22-5E27-4C4C-83FF-B3C16DFFB955}" type="presOf" srcId="{60A85A41-9607-4F4D-9C15-4ACB30DF3DF7}" destId="{D2B5BCC0-7A99-4F6C-BE8D-E10965B0AA8A}" srcOrd="1" destOrd="0" presId="urn:microsoft.com/office/officeart/2005/8/layout/orgChart1"/>
    <dgm:cxn modelId="{5F813E25-1F7D-4AC9-A30A-F2E21EDE654C}" srcId="{60A85A41-9607-4F4D-9C15-4ACB30DF3DF7}" destId="{25175C7A-759C-4C75-85BA-8321D474F344}" srcOrd="4" destOrd="0" parTransId="{AC77DE2D-54C8-43AF-8DF4-2CDC6314A2A2}" sibTransId="{ECFD8180-8D95-4301-B0B7-B16416B581CF}"/>
    <dgm:cxn modelId="{87CBB22F-24CF-4443-8899-E37A8772C0DF}" type="presOf" srcId="{60A85A41-9607-4F4D-9C15-4ACB30DF3DF7}" destId="{E434FA2E-9123-4CA5-AD9F-17F56CB44652}" srcOrd="0" destOrd="0" presId="urn:microsoft.com/office/officeart/2005/8/layout/orgChart1"/>
    <dgm:cxn modelId="{5166A204-F69A-421F-B5A5-870DC56BFFA3}" type="presOf" srcId="{FDEA101C-7F5A-48B3-8938-E486BAF37D05}" destId="{73265DA7-E745-4665-994B-F998977BCC2B}" srcOrd="1" destOrd="0" presId="urn:microsoft.com/office/officeart/2005/8/layout/orgChart1"/>
    <dgm:cxn modelId="{36219981-AD10-46B6-BDE8-B4D7D9893341}" type="presOf" srcId="{701DD651-E042-4B68-873B-4A32C0634766}" destId="{A63DF07D-24D2-4354-8082-2BE7C7F66EA3}" srcOrd="1" destOrd="0" presId="urn:microsoft.com/office/officeart/2005/8/layout/orgChart1"/>
    <dgm:cxn modelId="{0E5C2B7F-2A4F-4E2D-A3DF-549DF146943B}" srcId="{60A85A41-9607-4F4D-9C15-4ACB30DF3DF7}" destId="{FDEA101C-7F5A-48B3-8938-E486BAF37D05}" srcOrd="2" destOrd="0" parTransId="{353A8F5A-74C8-44F3-9E96-96864E0FA887}" sibTransId="{24C1EE7C-66EE-497A-B3A0-34F4F0D72BCD}"/>
    <dgm:cxn modelId="{6C8A0E3C-BCC7-4522-9297-DDF2C85F28F9}" type="presOf" srcId="{892ECD24-4152-4936-AE89-923C616F84F3}" destId="{96EB1F81-3B5E-4EFC-B6FE-BD100F681660}" srcOrd="0" destOrd="0" presId="urn:microsoft.com/office/officeart/2005/8/layout/orgChart1"/>
    <dgm:cxn modelId="{7BFBFC74-A9A9-4B67-9D82-180709156B20}" type="presOf" srcId="{BA20CDE2-3F31-4E23-96A1-63F8483515E6}" destId="{CC7D07C3-6BBB-4AAE-A2BD-2DEE11508D8F}" srcOrd="1" destOrd="0" presId="urn:microsoft.com/office/officeart/2005/8/layout/orgChart1"/>
    <dgm:cxn modelId="{824C0444-DC2E-4BF7-BA63-9AD85BAB39C0}" srcId="{60A85A41-9607-4F4D-9C15-4ACB30DF3DF7}" destId="{EF361CCC-C561-4E5C-AAA3-2F360EA94415}" srcOrd="0" destOrd="0" parTransId="{9F8A222B-E95C-4557-88A7-B653760EF74E}" sibTransId="{B9F0D6ED-748F-4A46-8EA4-9DED18A13329}"/>
    <dgm:cxn modelId="{3C03D272-651E-436E-80E4-CA55CA0E9A2A}" type="presOf" srcId="{25175C7A-759C-4C75-85BA-8321D474F344}" destId="{F2D87D74-2DA9-41EA-9046-B3AB44D38168}" srcOrd="1" destOrd="0" presId="urn:microsoft.com/office/officeart/2005/8/layout/orgChart1"/>
    <dgm:cxn modelId="{33AD6569-BE4D-4A64-AC2B-5ACEF601DF59}" type="presOf" srcId="{EF361CCC-C561-4E5C-AAA3-2F360EA94415}" destId="{35CDE434-F6BE-4124-841C-812B3E9A29BD}" srcOrd="1" destOrd="0" presId="urn:microsoft.com/office/officeart/2005/8/layout/orgChart1"/>
    <dgm:cxn modelId="{49A6539D-ADB4-47D2-B1EF-0089A53E25B2}" type="presOf" srcId="{5F207EB5-A444-4E90-AAB0-486DAC95B0F7}" destId="{3C6C070C-181B-483F-ACF7-4C42D90BE542}" srcOrd="1" destOrd="0" presId="urn:microsoft.com/office/officeart/2005/8/layout/orgChart1"/>
    <dgm:cxn modelId="{E8A88A46-861D-408F-A2B8-BF009C119F60}" type="presOf" srcId="{7A1F8D13-0FCB-4058-B221-BEA85CC12E77}" destId="{40AF7EB5-E5ED-4D74-9171-36924DFCCCBD}" srcOrd="0" destOrd="0" presId="urn:microsoft.com/office/officeart/2005/8/layout/orgChart1"/>
    <dgm:cxn modelId="{5DF336FB-EAC9-4873-A304-1F82EF0DBDD5}" type="presOf" srcId="{9F8A222B-E95C-4557-88A7-B653760EF74E}" destId="{BD62D277-3199-4204-A1E4-8C82FD942B37}" srcOrd="0" destOrd="0" presId="urn:microsoft.com/office/officeart/2005/8/layout/orgChart1"/>
    <dgm:cxn modelId="{29C7A7C3-1A48-4812-A2F4-F7CABE192422}" type="presOf" srcId="{5F207EB5-A444-4E90-AAB0-486DAC95B0F7}" destId="{52D3D80D-84B1-4612-BA44-4114FBD7FE04}" srcOrd="0" destOrd="0" presId="urn:microsoft.com/office/officeart/2005/8/layout/orgChart1"/>
    <dgm:cxn modelId="{CBD922B6-C2AB-474A-9560-88488BE1AF92}" srcId="{60A85A41-9607-4F4D-9C15-4ACB30DF3DF7}" destId="{BA20CDE2-3F31-4E23-96A1-63F8483515E6}" srcOrd="3" destOrd="0" parTransId="{72E2B2AF-05C8-45C1-9767-B1AB402873DB}" sibTransId="{22A0912C-77AA-473F-99AD-A355221E5E3D}"/>
    <dgm:cxn modelId="{A7F0D85D-1731-459C-82DF-87CF70BADE51}" type="presParOf" srcId="{96EB1F81-3B5E-4EFC-B6FE-BD100F681660}" destId="{32493BB3-DDED-49CC-AD5C-3F703D561DE0}" srcOrd="0" destOrd="0" presId="urn:microsoft.com/office/officeart/2005/8/layout/orgChart1"/>
    <dgm:cxn modelId="{9E689A34-D127-46B4-A676-3DFAE9EA0982}" type="presParOf" srcId="{32493BB3-DDED-49CC-AD5C-3F703D561DE0}" destId="{D67B7FED-383D-41DA-8F24-4A3372E888D6}" srcOrd="0" destOrd="0" presId="urn:microsoft.com/office/officeart/2005/8/layout/orgChart1"/>
    <dgm:cxn modelId="{FC87CAE3-E7B1-47C6-85F9-14CA84CD7520}" type="presParOf" srcId="{D67B7FED-383D-41DA-8F24-4A3372E888D6}" destId="{E434FA2E-9123-4CA5-AD9F-17F56CB44652}" srcOrd="0" destOrd="0" presId="urn:microsoft.com/office/officeart/2005/8/layout/orgChart1"/>
    <dgm:cxn modelId="{1F8F45D1-5A04-40D0-BD87-3E367F4DC696}" type="presParOf" srcId="{D67B7FED-383D-41DA-8F24-4A3372E888D6}" destId="{D2B5BCC0-7A99-4F6C-BE8D-E10965B0AA8A}" srcOrd="1" destOrd="0" presId="urn:microsoft.com/office/officeart/2005/8/layout/orgChart1"/>
    <dgm:cxn modelId="{4BB145EE-B7CD-4826-B5F6-9B9796DCDC8A}" type="presParOf" srcId="{32493BB3-DDED-49CC-AD5C-3F703D561DE0}" destId="{45605F2E-8BE2-447D-BBCB-7364B7554F7C}" srcOrd="1" destOrd="0" presId="urn:microsoft.com/office/officeart/2005/8/layout/orgChart1"/>
    <dgm:cxn modelId="{F1A03E79-9B98-414F-99B5-8D64F025F5A8}" type="presParOf" srcId="{45605F2E-8BE2-447D-BBCB-7364B7554F7C}" destId="{BD62D277-3199-4204-A1E4-8C82FD942B37}" srcOrd="0" destOrd="0" presId="urn:microsoft.com/office/officeart/2005/8/layout/orgChart1"/>
    <dgm:cxn modelId="{8CC89823-956F-4857-ADA3-F4E55E9AC546}" type="presParOf" srcId="{45605F2E-8BE2-447D-BBCB-7364B7554F7C}" destId="{786C0B59-E89A-4F1D-91AF-F0C3857D5795}" srcOrd="1" destOrd="0" presId="urn:microsoft.com/office/officeart/2005/8/layout/orgChart1"/>
    <dgm:cxn modelId="{983DC86E-A5D2-4639-A4FC-20A276CF2896}" type="presParOf" srcId="{786C0B59-E89A-4F1D-91AF-F0C3857D5795}" destId="{6429A79E-3F44-4207-B1B5-C2B2CA9D55C1}" srcOrd="0" destOrd="0" presId="urn:microsoft.com/office/officeart/2005/8/layout/orgChart1"/>
    <dgm:cxn modelId="{50EF5356-2C71-47DD-88A5-0E2402CED66A}" type="presParOf" srcId="{6429A79E-3F44-4207-B1B5-C2B2CA9D55C1}" destId="{2526AF43-402A-42CF-8606-98A7D1602484}" srcOrd="0" destOrd="0" presId="urn:microsoft.com/office/officeart/2005/8/layout/orgChart1"/>
    <dgm:cxn modelId="{980E732D-9E51-4D1E-837D-6A3D729C48E3}" type="presParOf" srcId="{6429A79E-3F44-4207-B1B5-C2B2CA9D55C1}" destId="{35CDE434-F6BE-4124-841C-812B3E9A29BD}" srcOrd="1" destOrd="0" presId="urn:microsoft.com/office/officeart/2005/8/layout/orgChart1"/>
    <dgm:cxn modelId="{62F66A8C-CA72-4F2D-8DF9-173A2044A267}" type="presParOf" srcId="{786C0B59-E89A-4F1D-91AF-F0C3857D5795}" destId="{9155361C-8EC9-4383-BACA-A824EA2AAD8D}" srcOrd="1" destOrd="0" presId="urn:microsoft.com/office/officeart/2005/8/layout/orgChart1"/>
    <dgm:cxn modelId="{7FCDDBFB-9F7A-46DF-8D22-D03D08BAC5E3}" type="presParOf" srcId="{786C0B59-E89A-4F1D-91AF-F0C3857D5795}" destId="{57C91881-EBA2-4A4F-AA3C-7CCC71347F77}" srcOrd="2" destOrd="0" presId="urn:microsoft.com/office/officeart/2005/8/layout/orgChart1"/>
    <dgm:cxn modelId="{B35CA182-7056-49E8-9C40-6D27E464F150}" type="presParOf" srcId="{45605F2E-8BE2-447D-BBCB-7364B7554F7C}" destId="{3BFDB1B4-0394-4843-932D-917CB193453F}" srcOrd="2" destOrd="0" presId="urn:microsoft.com/office/officeart/2005/8/layout/orgChart1"/>
    <dgm:cxn modelId="{AF1A7B53-FF35-4C6A-999C-840F38DCF6CF}" type="presParOf" srcId="{45605F2E-8BE2-447D-BBCB-7364B7554F7C}" destId="{68359292-8130-4FBC-8920-768046764522}" srcOrd="3" destOrd="0" presId="urn:microsoft.com/office/officeart/2005/8/layout/orgChart1"/>
    <dgm:cxn modelId="{B5BB9289-94F8-4B28-8A66-3347D743ED3A}" type="presParOf" srcId="{68359292-8130-4FBC-8920-768046764522}" destId="{C4B5A30C-A4CB-4D69-9450-7FC66849AFDA}" srcOrd="0" destOrd="0" presId="urn:microsoft.com/office/officeart/2005/8/layout/orgChart1"/>
    <dgm:cxn modelId="{CC2CD0A3-5217-4752-A1E2-EE7FA11F3F0E}" type="presParOf" srcId="{C4B5A30C-A4CB-4D69-9450-7FC66849AFDA}" destId="{52D3D80D-84B1-4612-BA44-4114FBD7FE04}" srcOrd="0" destOrd="0" presId="urn:microsoft.com/office/officeart/2005/8/layout/orgChart1"/>
    <dgm:cxn modelId="{524D6D42-423E-441B-B465-74D7AC973248}" type="presParOf" srcId="{C4B5A30C-A4CB-4D69-9450-7FC66849AFDA}" destId="{3C6C070C-181B-483F-ACF7-4C42D90BE542}" srcOrd="1" destOrd="0" presId="urn:microsoft.com/office/officeart/2005/8/layout/orgChart1"/>
    <dgm:cxn modelId="{10114B10-693E-45A2-9751-2EB52E5DF120}" type="presParOf" srcId="{68359292-8130-4FBC-8920-768046764522}" destId="{DF2D404A-D90E-4F88-A840-F62DEDF64426}" srcOrd="1" destOrd="0" presId="urn:microsoft.com/office/officeart/2005/8/layout/orgChart1"/>
    <dgm:cxn modelId="{FF1AFA68-D113-4CD3-BB45-353C9012E931}" type="presParOf" srcId="{68359292-8130-4FBC-8920-768046764522}" destId="{7D67B71B-F7E4-47FC-8873-0A7743DA8F1A}" srcOrd="2" destOrd="0" presId="urn:microsoft.com/office/officeart/2005/8/layout/orgChart1"/>
    <dgm:cxn modelId="{54B2EAFD-0082-4668-A138-D8DF676A3AAE}" type="presParOf" srcId="{45605F2E-8BE2-447D-BBCB-7364B7554F7C}" destId="{FC8F89E3-2D3D-43C8-8479-FB840C0EC1EC}" srcOrd="4" destOrd="0" presId="urn:microsoft.com/office/officeart/2005/8/layout/orgChart1"/>
    <dgm:cxn modelId="{14615C1C-9B56-409D-A599-CFE8877EBE6F}" type="presParOf" srcId="{45605F2E-8BE2-447D-BBCB-7364B7554F7C}" destId="{50763BAA-2947-4E76-861B-EB2F0AF2C9B7}" srcOrd="5" destOrd="0" presId="urn:microsoft.com/office/officeart/2005/8/layout/orgChart1"/>
    <dgm:cxn modelId="{4A763A88-8F18-43F9-9FFF-44054FBD6037}" type="presParOf" srcId="{50763BAA-2947-4E76-861B-EB2F0AF2C9B7}" destId="{470AEC1E-C3FA-4A2A-A765-FAF09F39E461}" srcOrd="0" destOrd="0" presId="urn:microsoft.com/office/officeart/2005/8/layout/orgChart1"/>
    <dgm:cxn modelId="{2515A999-3694-4BCB-A198-40295BDACC19}" type="presParOf" srcId="{470AEC1E-C3FA-4A2A-A765-FAF09F39E461}" destId="{FB1315D1-98E2-477E-86B8-3E01B5751C3D}" srcOrd="0" destOrd="0" presId="urn:microsoft.com/office/officeart/2005/8/layout/orgChart1"/>
    <dgm:cxn modelId="{D4F62A74-13D6-4C7D-A1D5-B35C0F28B1E4}" type="presParOf" srcId="{470AEC1E-C3FA-4A2A-A765-FAF09F39E461}" destId="{73265DA7-E745-4665-994B-F998977BCC2B}" srcOrd="1" destOrd="0" presId="urn:microsoft.com/office/officeart/2005/8/layout/orgChart1"/>
    <dgm:cxn modelId="{29752505-9531-4DB5-9B37-8B1562F62AC1}" type="presParOf" srcId="{50763BAA-2947-4E76-861B-EB2F0AF2C9B7}" destId="{22282818-94DF-4B15-933E-84DBCDC53639}" srcOrd="1" destOrd="0" presId="urn:microsoft.com/office/officeart/2005/8/layout/orgChart1"/>
    <dgm:cxn modelId="{22A368D6-DF3E-4741-9F58-7D404F6F9B82}" type="presParOf" srcId="{50763BAA-2947-4E76-861B-EB2F0AF2C9B7}" destId="{342EF421-FECD-4FF7-9649-A7F8E49FA595}" srcOrd="2" destOrd="0" presId="urn:microsoft.com/office/officeart/2005/8/layout/orgChart1"/>
    <dgm:cxn modelId="{1BD8F101-5744-4ED9-9DCB-F0309EB78F4A}" type="presParOf" srcId="{45605F2E-8BE2-447D-BBCB-7364B7554F7C}" destId="{1A2FD241-0A75-4482-B8C3-60DF08DA9074}" srcOrd="6" destOrd="0" presId="urn:microsoft.com/office/officeart/2005/8/layout/orgChart1"/>
    <dgm:cxn modelId="{6B24BCFE-56C7-4777-BDD7-054816206FBC}" type="presParOf" srcId="{45605F2E-8BE2-447D-BBCB-7364B7554F7C}" destId="{467EED3C-E8D3-4D64-A335-036E114FFC86}" srcOrd="7" destOrd="0" presId="urn:microsoft.com/office/officeart/2005/8/layout/orgChart1"/>
    <dgm:cxn modelId="{F19DCE89-2E69-4A96-BD1C-0B1079C1C613}" type="presParOf" srcId="{467EED3C-E8D3-4D64-A335-036E114FFC86}" destId="{E6408682-4A3B-4A26-97A6-0606C8882DCA}" srcOrd="0" destOrd="0" presId="urn:microsoft.com/office/officeart/2005/8/layout/orgChart1"/>
    <dgm:cxn modelId="{23753E57-45AC-4733-B96A-2C479070EDC9}" type="presParOf" srcId="{E6408682-4A3B-4A26-97A6-0606C8882DCA}" destId="{40AE85D7-4C17-472F-A97E-79A810D39436}" srcOrd="0" destOrd="0" presId="urn:microsoft.com/office/officeart/2005/8/layout/orgChart1"/>
    <dgm:cxn modelId="{373E0990-9A1B-41A4-978A-A459218D2874}" type="presParOf" srcId="{E6408682-4A3B-4A26-97A6-0606C8882DCA}" destId="{CC7D07C3-6BBB-4AAE-A2BD-2DEE11508D8F}" srcOrd="1" destOrd="0" presId="urn:microsoft.com/office/officeart/2005/8/layout/orgChart1"/>
    <dgm:cxn modelId="{75C73FA2-C3EE-411D-B0BA-701523B80E60}" type="presParOf" srcId="{467EED3C-E8D3-4D64-A335-036E114FFC86}" destId="{9A799757-E2DA-451F-ABA4-61986C31A7FA}" srcOrd="1" destOrd="0" presId="urn:microsoft.com/office/officeart/2005/8/layout/orgChart1"/>
    <dgm:cxn modelId="{0ACA8AB3-E79D-4833-9EB9-902C067C2DF2}" type="presParOf" srcId="{467EED3C-E8D3-4D64-A335-036E114FFC86}" destId="{4B5BE009-44D3-4BC0-9469-83766318E1F0}" srcOrd="2" destOrd="0" presId="urn:microsoft.com/office/officeart/2005/8/layout/orgChart1"/>
    <dgm:cxn modelId="{92D85160-9044-4BAC-8B67-1F0E20517658}" type="presParOf" srcId="{45605F2E-8BE2-447D-BBCB-7364B7554F7C}" destId="{512AAE3C-A2B4-4D15-A77E-CE57DB722671}" srcOrd="8" destOrd="0" presId="urn:microsoft.com/office/officeart/2005/8/layout/orgChart1"/>
    <dgm:cxn modelId="{9A6C9783-064C-4716-98EF-6B9F1925E56E}" type="presParOf" srcId="{45605F2E-8BE2-447D-BBCB-7364B7554F7C}" destId="{CE1D8401-0A94-4B02-B1CE-E6382B7585C3}" srcOrd="9" destOrd="0" presId="urn:microsoft.com/office/officeart/2005/8/layout/orgChart1"/>
    <dgm:cxn modelId="{506C1DAA-9AC2-46D9-9624-C6ADCF34CD43}" type="presParOf" srcId="{CE1D8401-0A94-4B02-B1CE-E6382B7585C3}" destId="{713E5803-8B34-41B1-BB37-59305AD539A1}" srcOrd="0" destOrd="0" presId="urn:microsoft.com/office/officeart/2005/8/layout/orgChart1"/>
    <dgm:cxn modelId="{9C3547FF-190A-46F4-B288-71A2E42BEA42}" type="presParOf" srcId="{713E5803-8B34-41B1-BB37-59305AD539A1}" destId="{4E840C65-255A-47FD-9FBA-96A62DBE3F5A}" srcOrd="0" destOrd="0" presId="urn:microsoft.com/office/officeart/2005/8/layout/orgChart1"/>
    <dgm:cxn modelId="{D4662B01-F3C1-46E6-AB58-4AEDFA08696F}" type="presParOf" srcId="{713E5803-8B34-41B1-BB37-59305AD539A1}" destId="{F2D87D74-2DA9-41EA-9046-B3AB44D38168}" srcOrd="1" destOrd="0" presId="urn:microsoft.com/office/officeart/2005/8/layout/orgChart1"/>
    <dgm:cxn modelId="{9B65A49E-16A7-4E0E-B66E-D5D8084C9163}" type="presParOf" srcId="{CE1D8401-0A94-4B02-B1CE-E6382B7585C3}" destId="{D800833F-0BE3-44E5-80CC-8CA17A121C7A}" srcOrd="1" destOrd="0" presId="urn:microsoft.com/office/officeart/2005/8/layout/orgChart1"/>
    <dgm:cxn modelId="{220CECAC-BE7E-4A85-A99F-1EC4B466C5B7}" type="presParOf" srcId="{CE1D8401-0A94-4B02-B1CE-E6382B7585C3}" destId="{301A4418-FC9E-48D1-B94B-A474FF2D0542}" srcOrd="2" destOrd="0" presId="urn:microsoft.com/office/officeart/2005/8/layout/orgChart1"/>
    <dgm:cxn modelId="{BE6E62F3-0706-4D74-98F1-A72F3E329F26}" type="presParOf" srcId="{45605F2E-8BE2-447D-BBCB-7364B7554F7C}" destId="{40AF7EB5-E5ED-4D74-9171-36924DFCCCBD}" srcOrd="10" destOrd="0" presId="urn:microsoft.com/office/officeart/2005/8/layout/orgChart1"/>
    <dgm:cxn modelId="{5C0EACF2-8215-4012-BDCC-70C64D81A7ED}" type="presParOf" srcId="{45605F2E-8BE2-447D-BBCB-7364B7554F7C}" destId="{004D77D5-0B53-4ACD-9866-2EFFB76C10D4}" srcOrd="11" destOrd="0" presId="urn:microsoft.com/office/officeart/2005/8/layout/orgChart1"/>
    <dgm:cxn modelId="{5930F45A-44E0-4CD5-9F28-E745D13425C8}" type="presParOf" srcId="{004D77D5-0B53-4ACD-9866-2EFFB76C10D4}" destId="{15905855-09E9-455F-BF9E-3EA80B8AC956}" srcOrd="0" destOrd="0" presId="urn:microsoft.com/office/officeart/2005/8/layout/orgChart1"/>
    <dgm:cxn modelId="{485B0578-9F91-4241-BE2A-BA59B9349E9A}" type="presParOf" srcId="{15905855-09E9-455F-BF9E-3EA80B8AC956}" destId="{617016BD-2404-4A10-BAE9-5DAF78949322}" srcOrd="0" destOrd="0" presId="urn:microsoft.com/office/officeart/2005/8/layout/orgChart1"/>
    <dgm:cxn modelId="{03FC1F24-037F-46F6-9D7E-E654690EC49A}" type="presParOf" srcId="{15905855-09E9-455F-BF9E-3EA80B8AC956}" destId="{A63DF07D-24D2-4354-8082-2BE7C7F66EA3}" srcOrd="1" destOrd="0" presId="urn:microsoft.com/office/officeart/2005/8/layout/orgChart1"/>
    <dgm:cxn modelId="{0FB60607-4348-4DE5-BAA1-5B9039737739}" type="presParOf" srcId="{004D77D5-0B53-4ACD-9866-2EFFB76C10D4}" destId="{E36AF275-BA96-445D-9A4C-13EA16586E84}" srcOrd="1" destOrd="0" presId="urn:microsoft.com/office/officeart/2005/8/layout/orgChart1"/>
    <dgm:cxn modelId="{623EF555-5A95-4387-B819-1E454429FA9E}" type="presParOf" srcId="{004D77D5-0B53-4ACD-9866-2EFFB76C10D4}" destId="{22097B53-4454-487A-9B52-0B0435D389E6}" srcOrd="2" destOrd="0" presId="urn:microsoft.com/office/officeart/2005/8/layout/orgChart1"/>
    <dgm:cxn modelId="{3F791F6F-27CF-409E-A473-2A85B8F74BED}" type="presParOf" srcId="{32493BB3-DDED-49CC-AD5C-3F703D561DE0}" destId="{A584F6BF-8993-4CAF-9DAE-8538BDC047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F7EB5-E5ED-4D74-9171-36924DFCCCBD}">
      <dsp:nvSpPr>
        <dsp:cNvPr id="0" name=""/>
        <dsp:cNvSpPr/>
      </dsp:nvSpPr>
      <dsp:spPr>
        <a:xfrm>
          <a:off x="4518248" y="1017627"/>
          <a:ext cx="3874906" cy="269001"/>
        </a:xfrm>
        <a:custGeom>
          <a:avLst/>
          <a:gdLst/>
          <a:ahLst/>
          <a:cxnLst/>
          <a:rect l="0" t="0" r="0" b="0"/>
          <a:pathLst>
            <a:path>
              <a:moveTo>
                <a:pt x="0" y="0"/>
              </a:moveTo>
              <a:lnTo>
                <a:pt x="0" y="134500"/>
              </a:lnTo>
              <a:lnTo>
                <a:pt x="3874906" y="134500"/>
              </a:lnTo>
              <a:lnTo>
                <a:pt x="3874906" y="269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AAE3C-A2B4-4D15-A77E-CE57DB722671}">
      <dsp:nvSpPr>
        <dsp:cNvPr id="0" name=""/>
        <dsp:cNvSpPr/>
      </dsp:nvSpPr>
      <dsp:spPr>
        <a:xfrm>
          <a:off x="4518248" y="1017627"/>
          <a:ext cx="2324943" cy="269001"/>
        </a:xfrm>
        <a:custGeom>
          <a:avLst/>
          <a:gdLst/>
          <a:ahLst/>
          <a:cxnLst/>
          <a:rect l="0" t="0" r="0" b="0"/>
          <a:pathLst>
            <a:path>
              <a:moveTo>
                <a:pt x="0" y="0"/>
              </a:moveTo>
              <a:lnTo>
                <a:pt x="0" y="134500"/>
              </a:lnTo>
              <a:lnTo>
                <a:pt x="2324943" y="134500"/>
              </a:lnTo>
              <a:lnTo>
                <a:pt x="2324943" y="269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FD241-0A75-4482-B8C3-60DF08DA9074}">
      <dsp:nvSpPr>
        <dsp:cNvPr id="0" name=""/>
        <dsp:cNvSpPr/>
      </dsp:nvSpPr>
      <dsp:spPr>
        <a:xfrm>
          <a:off x="4518248" y="1017627"/>
          <a:ext cx="774981" cy="269001"/>
        </a:xfrm>
        <a:custGeom>
          <a:avLst/>
          <a:gdLst/>
          <a:ahLst/>
          <a:cxnLst/>
          <a:rect l="0" t="0" r="0" b="0"/>
          <a:pathLst>
            <a:path>
              <a:moveTo>
                <a:pt x="0" y="0"/>
              </a:moveTo>
              <a:lnTo>
                <a:pt x="0" y="134500"/>
              </a:lnTo>
              <a:lnTo>
                <a:pt x="774981" y="134500"/>
              </a:lnTo>
              <a:lnTo>
                <a:pt x="774981" y="269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F89E3-2D3D-43C8-8479-FB840C0EC1EC}">
      <dsp:nvSpPr>
        <dsp:cNvPr id="0" name=""/>
        <dsp:cNvSpPr/>
      </dsp:nvSpPr>
      <dsp:spPr>
        <a:xfrm>
          <a:off x="3743266" y="1017627"/>
          <a:ext cx="774981" cy="269001"/>
        </a:xfrm>
        <a:custGeom>
          <a:avLst/>
          <a:gdLst/>
          <a:ahLst/>
          <a:cxnLst/>
          <a:rect l="0" t="0" r="0" b="0"/>
          <a:pathLst>
            <a:path>
              <a:moveTo>
                <a:pt x="774981" y="0"/>
              </a:moveTo>
              <a:lnTo>
                <a:pt x="774981" y="134500"/>
              </a:lnTo>
              <a:lnTo>
                <a:pt x="0" y="134500"/>
              </a:lnTo>
              <a:lnTo>
                <a:pt x="0" y="269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FDB1B4-0394-4843-932D-917CB193453F}">
      <dsp:nvSpPr>
        <dsp:cNvPr id="0" name=""/>
        <dsp:cNvSpPr/>
      </dsp:nvSpPr>
      <dsp:spPr>
        <a:xfrm>
          <a:off x="2193304" y="1017627"/>
          <a:ext cx="2324943" cy="269001"/>
        </a:xfrm>
        <a:custGeom>
          <a:avLst/>
          <a:gdLst/>
          <a:ahLst/>
          <a:cxnLst/>
          <a:rect l="0" t="0" r="0" b="0"/>
          <a:pathLst>
            <a:path>
              <a:moveTo>
                <a:pt x="2324943" y="0"/>
              </a:moveTo>
              <a:lnTo>
                <a:pt x="2324943" y="134500"/>
              </a:lnTo>
              <a:lnTo>
                <a:pt x="0" y="134500"/>
              </a:lnTo>
              <a:lnTo>
                <a:pt x="0" y="269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2D277-3199-4204-A1E4-8C82FD942B37}">
      <dsp:nvSpPr>
        <dsp:cNvPr id="0" name=""/>
        <dsp:cNvSpPr/>
      </dsp:nvSpPr>
      <dsp:spPr>
        <a:xfrm>
          <a:off x="643341" y="1017627"/>
          <a:ext cx="3874906" cy="269001"/>
        </a:xfrm>
        <a:custGeom>
          <a:avLst/>
          <a:gdLst/>
          <a:ahLst/>
          <a:cxnLst/>
          <a:rect l="0" t="0" r="0" b="0"/>
          <a:pathLst>
            <a:path>
              <a:moveTo>
                <a:pt x="3874906" y="0"/>
              </a:moveTo>
              <a:lnTo>
                <a:pt x="3874906" y="134500"/>
              </a:lnTo>
              <a:lnTo>
                <a:pt x="0" y="134500"/>
              </a:lnTo>
              <a:lnTo>
                <a:pt x="0" y="269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4FA2E-9123-4CA5-AD9F-17F56CB44652}">
      <dsp:nvSpPr>
        <dsp:cNvPr id="0" name=""/>
        <dsp:cNvSpPr/>
      </dsp:nvSpPr>
      <dsp:spPr>
        <a:xfrm>
          <a:off x="3877767" y="377146"/>
          <a:ext cx="1280960" cy="640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L" sz="1700" kern="1200" dirty="0" smtClean="0"/>
            <a:t>ITEMES</a:t>
          </a:r>
          <a:endParaRPr lang="es-CL" sz="1700" kern="1200" dirty="0"/>
        </a:p>
      </dsp:txBody>
      <dsp:txXfrm>
        <a:off x="3877767" y="377146"/>
        <a:ext cx="1280960" cy="640480"/>
      </dsp:txXfrm>
    </dsp:sp>
    <dsp:sp modelId="{2526AF43-402A-42CF-8606-98A7D1602484}">
      <dsp:nvSpPr>
        <dsp:cNvPr id="0" name=""/>
        <dsp:cNvSpPr/>
      </dsp:nvSpPr>
      <dsp:spPr>
        <a:xfrm>
          <a:off x="2861" y="1286628"/>
          <a:ext cx="1280960" cy="640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L" sz="1700" kern="1200" dirty="0" smtClean="0"/>
            <a:t>Redacción simple</a:t>
          </a:r>
          <a:endParaRPr lang="es-CL" sz="1700" kern="1200" dirty="0"/>
        </a:p>
      </dsp:txBody>
      <dsp:txXfrm>
        <a:off x="2861" y="1286628"/>
        <a:ext cx="1280960" cy="640480"/>
      </dsp:txXfrm>
    </dsp:sp>
    <dsp:sp modelId="{52D3D80D-84B1-4612-BA44-4114FBD7FE04}">
      <dsp:nvSpPr>
        <dsp:cNvPr id="0" name=""/>
        <dsp:cNvSpPr/>
      </dsp:nvSpPr>
      <dsp:spPr>
        <a:xfrm>
          <a:off x="1552823" y="1286628"/>
          <a:ext cx="1280960" cy="640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L" sz="1700" kern="1200" dirty="0" err="1" smtClean="0"/>
            <a:t>Completación</a:t>
          </a:r>
          <a:endParaRPr lang="es-CL" sz="1700" kern="1200" dirty="0"/>
        </a:p>
      </dsp:txBody>
      <dsp:txXfrm>
        <a:off x="1552823" y="1286628"/>
        <a:ext cx="1280960" cy="640480"/>
      </dsp:txXfrm>
    </dsp:sp>
    <dsp:sp modelId="{FB1315D1-98E2-477E-86B8-3E01B5751C3D}">
      <dsp:nvSpPr>
        <dsp:cNvPr id="0" name=""/>
        <dsp:cNvSpPr/>
      </dsp:nvSpPr>
      <dsp:spPr>
        <a:xfrm>
          <a:off x="3102786" y="1286628"/>
          <a:ext cx="1280960" cy="640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L" sz="1700" kern="1200" dirty="0" smtClean="0"/>
            <a:t>Verdadero o falso</a:t>
          </a:r>
          <a:endParaRPr lang="es-CL" sz="1700" kern="1200" dirty="0"/>
        </a:p>
      </dsp:txBody>
      <dsp:txXfrm>
        <a:off x="3102786" y="1286628"/>
        <a:ext cx="1280960" cy="640480"/>
      </dsp:txXfrm>
    </dsp:sp>
    <dsp:sp modelId="{40AE85D7-4C17-472F-A97E-79A810D39436}">
      <dsp:nvSpPr>
        <dsp:cNvPr id="0" name=""/>
        <dsp:cNvSpPr/>
      </dsp:nvSpPr>
      <dsp:spPr>
        <a:xfrm>
          <a:off x="4652748" y="1286628"/>
          <a:ext cx="1280960" cy="640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L" sz="1700" kern="1200" dirty="0" smtClean="0"/>
            <a:t>De ordenamiento</a:t>
          </a:r>
          <a:endParaRPr lang="es-CL" sz="1700" kern="1200" dirty="0"/>
        </a:p>
      </dsp:txBody>
      <dsp:txXfrm>
        <a:off x="4652748" y="1286628"/>
        <a:ext cx="1280960" cy="640480"/>
      </dsp:txXfrm>
    </dsp:sp>
    <dsp:sp modelId="{4E840C65-255A-47FD-9FBA-96A62DBE3F5A}">
      <dsp:nvSpPr>
        <dsp:cNvPr id="0" name=""/>
        <dsp:cNvSpPr/>
      </dsp:nvSpPr>
      <dsp:spPr>
        <a:xfrm>
          <a:off x="6202711" y="1286628"/>
          <a:ext cx="1280960" cy="640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L" sz="1700" kern="1200" dirty="0" smtClean="0"/>
            <a:t>Términos pareados</a:t>
          </a:r>
          <a:endParaRPr lang="es-CL" sz="1700" kern="1200" dirty="0"/>
        </a:p>
      </dsp:txBody>
      <dsp:txXfrm>
        <a:off x="6202711" y="1286628"/>
        <a:ext cx="1280960" cy="640480"/>
      </dsp:txXfrm>
    </dsp:sp>
    <dsp:sp modelId="{617016BD-2404-4A10-BAE9-5DAF78949322}">
      <dsp:nvSpPr>
        <dsp:cNvPr id="0" name=""/>
        <dsp:cNvSpPr/>
      </dsp:nvSpPr>
      <dsp:spPr>
        <a:xfrm>
          <a:off x="7752674" y="1286628"/>
          <a:ext cx="1280960" cy="640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L" sz="1700" kern="1200" dirty="0" smtClean="0"/>
            <a:t>Selección múltiple</a:t>
          </a:r>
          <a:endParaRPr lang="es-CL" sz="1700" kern="1200" dirty="0"/>
        </a:p>
      </dsp:txBody>
      <dsp:txXfrm>
        <a:off x="7752674" y="1286628"/>
        <a:ext cx="1280960" cy="6404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7A847CFC-816F-41D0-AAC0-9BF4FEBC753E}" type="datetimeFigureOut">
              <a:rPr lang="es-ES" smtClean="0"/>
              <a:t>09/11/2014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400831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A847CFC-816F-41D0-AAC0-9BF4FEBC753E}" type="datetimeFigureOut">
              <a:rPr lang="es-ES" smtClean="0"/>
              <a:t>09/11/2014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23685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A847CFC-816F-41D0-AAC0-9BF4FEBC753E}" type="datetimeFigureOut">
              <a:rPr lang="es-ES" smtClean="0"/>
              <a:t>09/11/2014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6741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A847CFC-816F-41D0-AAC0-9BF4FEBC753E}" type="datetimeFigureOut">
              <a:rPr lang="es-ES" smtClean="0"/>
              <a:t>09/11/2014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93568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09/11/2014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57479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7A847CFC-816F-41D0-AAC0-9BF4FEBC753E}" type="datetimeFigureOut">
              <a:rPr lang="es-ES" smtClean="0"/>
              <a:t>09/11/2014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8509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7A847CFC-816F-41D0-AAC0-9BF4FEBC753E}" type="datetimeFigureOut">
              <a:rPr lang="es-ES" smtClean="0"/>
              <a:t>09/11/2014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97770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7A847CFC-816F-41D0-AAC0-9BF4FEBC753E}" type="datetimeFigureOut">
              <a:rPr lang="es-ES" smtClean="0"/>
              <a:t>09/11/2014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07582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09/11/2014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57640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09/11/2014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45496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09/11/2014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06297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09/11/2014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extLst>
      <p:ext uri="{BB962C8B-B14F-4D97-AF65-F5344CB8AC3E}">
        <p14:creationId xmlns:p14="http://schemas.microsoft.com/office/powerpoint/2010/main" val="30600858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620688"/>
            <a:ext cx="7772400" cy="1470025"/>
          </a:xfrm>
          <a:solidFill>
            <a:srgbClr val="FFC000"/>
          </a:solidFill>
        </p:spPr>
        <p:txBody>
          <a:bodyPr/>
          <a:lstStyle/>
          <a:p>
            <a:r>
              <a:rPr lang="es-CL" dirty="0" smtClean="0"/>
              <a:t>CÓMO ELABORAR ÍTEMES DE </a:t>
            </a:r>
            <a:r>
              <a:rPr lang="es-CL" dirty="0" smtClean="0"/>
              <a:t>PRUEBAS O GUÍAS DE TRABAJO</a:t>
            </a:r>
            <a:endParaRPr lang="es-CL" dirty="0"/>
          </a:p>
        </p:txBody>
      </p:sp>
      <p:sp>
        <p:nvSpPr>
          <p:cNvPr id="3" name="2 Subtítulo"/>
          <p:cNvSpPr>
            <a:spLocks noGrp="1"/>
          </p:cNvSpPr>
          <p:nvPr>
            <p:ph type="subTitle" idx="1"/>
          </p:nvPr>
        </p:nvSpPr>
        <p:spPr>
          <a:xfrm>
            <a:off x="899592" y="5517232"/>
            <a:ext cx="7272808" cy="936104"/>
          </a:xfrm>
          <a:solidFill>
            <a:srgbClr val="FFC000"/>
          </a:solidFill>
        </p:spPr>
        <p:txBody>
          <a:bodyPr/>
          <a:lstStyle/>
          <a:p>
            <a:r>
              <a:rPr lang="es-CL" dirty="0" smtClean="0"/>
              <a:t>PROF. JAIME GATICA JORQUERA</a:t>
            </a:r>
            <a:endParaRPr lang="es-CL" dirty="0"/>
          </a:p>
        </p:txBody>
      </p:sp>
      <p:pic>
        <p:nvPicPr>
          <p:cNvPr id="23554" name="Picture 2" descr="C:\Users\Jaime\AppData\Local\Microsoft\Windows\Temporary Internet Files\Content.IE5\5W1SDTGX\MC9001988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106736"/>
            <a:ext cx="3299494" cy="337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2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8640"/>
            <a:ext cx="4536504" cy="6408712"/>
          </a:xfrm>
          <a:solidFill>
            <a:schemeClr val="tx2">
              <a:lumMod val="60000"/>
              <a:lumOff val="40000"/>
            </a:schemeClr>
          </a:solidFill>
          <a:ln w="38100">
            <a:solidFill>
              <a:schemeClr val="tx1"/>
            </a:solidFill>
          </a:ln>
        </p:spPr>
        <p:txBody>
          <a:bodyPr>
            <a:normAutofit fontScale="92500" lnSpcReduction="10000"/>
          </a:bodyPr>
          <a:lstStyle/>
          <a:p>
            <a:pPr hangingPunct="0"/>
            <a:r>
              <a:rPr lang="es-ES_tradnl" b="1" dirty="0">
                <a:solidFill>
                  <a:schemeClr val="bg1"/>
                </a:solidFill>
              </a:rPr>
              <a:t>B.4.</a:t>
            </a:r>
            <a:r>
              <a:rPr lang="es-ES_tradnl" dirty="0">
                <a:solidFill>
                  <a:schemeClr val="bg1"/>
                </a:solidFill>
              </a:rPr>
              <a:t> No deben tener tantos espacios en blanco que oscurezcan el sentido de la afirmación.</a:t>
            </a:r>
            <a:endParaRPr lang="es-CL" dirty="0">
              <a:solidFill>
                <a:schemeClr val="bg1"/>
              </a:solidFill>
            </a:endParaRPr>
          </a:p>
          <a:p>
            <a:pPr hangingPunct="0"/>
            <a:r>
              <a:rPr lang="es-ES_tradnl" b="1" dirty="0">
                <a:solidFill>
                  <a:schemeClr val="bg1"/>
                </a:solidFill>
              </a:rPr>
              <a:t>Mal ítem</a:t>
            </a:r>
            <a:r>
              <a:rPr lang="es-ES_tradnl" dirty="0">
                <a:solidFill>
                  <a:schemeClr val="bg1"/>
                </a:solidFill>
              </a:rPr>
              <a:t>: “ ............................. fue descubierta por ......................................”</a:t>
            </a:r>
            <a:endParaRPr lang="es-CL" dirty="0">
              <a:solidFill>
                <a:schemeClr val="bg1"/>
              </a:solidFill>
            </a:endParaRPr>
          </a:p>
          <a:p>
            <a:pPr hangingPunct="0"/>
            <a:r>
              <a:rPr lang="es-ES_tradnl" dirty="0">
                <a:solidFill>
                  <a:schemeClr val="bg1"/>
                </a:solidFill>
              </a:rPr>
              <a:t>En esta afirmación se puede contestar casi cualquier contenido de descubrimientos geográficos, científicos, etc.</a:t>
            </a:r>
            <a:endParaRPr lang="es-CL" dirty="0">
              <a:solidFill>
                <a:schemeClr val="bg1"/>
              </a:solidFill>
            </a:endParaRPr>
          </a:p>
          <a:p>
            <a:endParaRPr lang="es-CL" dirty="0">
              <a:solidFill>
                <a:schemeClr val="bg1"/>
              </a:solidFill>
            </a:endParaRPr>
          </a:p>
        </p:txBody>
      </p:sp>
      <p:pic>
        <p:nvPicPr>
          <p:cNvPr id="6146" name="Picture 2" descr="C:\Users\Jaime\AppData\Local\Microsoft\Windows\Temporary Internet Files\Content.IE5\WC003BHP\MP9004116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036" y="188640"/>
            <a:ext cx="4166165" cy="640871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37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628800"/>
            <a:ext cx="4320480" cy="4824536"/>
          </a:xfrm>
          <a:solidFill>
            <a:schemeClr val="tx2">
              <a:lumMod val="60000"/>
              <a:lumOff val="40000"/>
            </a:schemeClr>
          </a:solidFill>
          <a:ln w="38100">
            <a:solidFill>
              <a:schemeClr val="tx1"/>
            </a:solidFill>
          </a:ln>
        </p:spPr>
        <p:txBody>
          <a:bodyPr>
            <a:normAutofit/>
          </a:bodyPr>
          <a:lstStyle/>
          <a:p>
            <a:pPr marL="0" indent="0" algn="just">
              <a:buNone/>
            </a:pPr>
            <a:r>
              <a:rPr lang="es-ES_tradnl" dirty="0" smtClean="0">
                <a:solidFill>
                  <a:schemeClr val="bg1"/>
                </a:solidFill>
              </a:rPr>
              <a:t> </a:t>
            </a:r>
            <a:r>
              <a:rPr lang="es-ES_tradnl" dirty="0">
                <a:solidFill>
                  <a:schemeClr val="bg1"/>
                </a:solidFill>
              </a:rPr>
              <a:t>Sugerencia para la puntuación: asignar un valor a la respuesta correcta y luego dividirla por la cantidad de espacios a completar.</a:t>
            </a:r>
            <a:endParaRPr lang="es-CL" dirty="0">
              <a:solidFill>
                <a:schemeClr val="bg1"/>
              </a:solidFill>
            </a:endParaRPr>
          </a:p>
          <a:p>
            <a:pPr algn="just"/>
            <a:endParaRPr lang="es-CL" dirty="0">
              <a:solidFill>
                <a:schemeClr val="bg1"/>
              </a:solidFill>
            </a:endParaRPr>
          </a:p>
          <a:p>
            <a:pPr marL="0" indent="0" algn="just">
              <a:buNone/>
            </a:pPr>
            <a:endParaRPr lang="es-CL" dirty="0">
              <a:solidFill>
                <a:schemeClr val="bg1"/>
              </a:solidFill>
            </a:endParaRPr>
          </a:p>
        </p:txBody>
      </p:sp>
      <p:sp>
        <p:nvSpPr>
          <p:cNvPr id="4" name="3 CuadroTexto"/>
          <p:cNvSpPr txBox="1"/>
          <p:nvPr/>
        </p:nvSpPr>
        <p:spPr>
          <a:xfrm>
            <a:off x="251520" y="260646"/>
            <a:ext cx="8136904" cy="1200329"/>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s-CL" sz="3600" dirty="0" smtClean="0">
                <a:solidFill>
                  <a:schemeClr val="bg1"/>
                </a:solidFill>
              </a:rPr>
              <a:t>ASIGNACIÓN DE PUNTAJE</a:t>
            </a:r>
          </a:p>
          <a:p>
            <a:pPr algn="ctr"/>
            <a:endParaRPr lang="es-CL" sz="3600" dirty="0">
              <a:solidFill>
                <a:schemeClr val="bg1"/>
              </a:solidFill>
            </a:endParaRPr>
          </a:p>
        </p:txBody>
      </p:sp>
      <p:pic>
        <p:nvPicPr>
          <p:cNvPr id="8195" name="Picture 3" descr="C:\Users\Jaime\AppData\Local\Microsoft\Windows\Temporary Internet Files\Content.IE5\IX45APKB\MC9003108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0859" y="2218153"/>
            <a:ext cx="4126116" cy="299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3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20000"/>
              <a:lumOff val="80000"/>
            </a:schemeClr>
          </a:solidFill>
          <a:ln w="38100">
            <a:solidFill>
              <a:schemeClr val="tx1"/>
            </a:solidFill>
          </a:ln>
        </p:spPr>
        <p:txBody>
          <a:bodyPr>
            <a:normAutofit fontScale="90000"/>
          </a:bodyPr>
          <a:lstStyle/>
          <a:p>
            <a:r>
              <a:rPr lang="es-ES_tradnl" sz="4000" b="1" dirty="0" smtClean="0"/>
              <a:t/>
            </a:r>
            <a:br>
              <a:rPr lang="es-ES_tradnl" sz="4000" b="1" dirty="0" smtClean="0"/>
            </a:br>
            <a:r>
              <a:rPr lang="es-ES_tradnl" sz="4000" b="1" dirty="0" smtClean="0"/>
              <a:t>C. ÍTEMS DE DOBLE ALTERNATIVA (VERDADERO-FALSO,  SI-NO)</a:t>
            </a:r>
            <a:r>
              <a:rPr lang="es-CL" dirty="0"/>
              <a:t/>
            </a:r>
            <a:br>
              <a:rPr lang="es-CL" dirty="0"/>
            </a:br>
            <a:endParaRPr lang="es-CL" dirty="0"/>
          </a:p>
        </p:txBody>
      </p:sp>
      <p:sp>
        <p:nvSpPr>
          <p:cNvPr id="3" name="2 Marcador de contenido"/>
          <p:cNvSpPr>
            <a:spLocks noGrp="1"/>
          </p:cNvSpPr>
          <p:nvPr>
            <p:ph idx="1"/>
          </p:nvPr>
        </p:nvSpPr>
        <p:spPr>
          <a:xfrm>
            <a:off x="457200" y="1600200"/>
            <a:ext cx="4258816" cy="4525963"/>
          </a:xfrm>
          <a:solidFill>
            <a:schemeClr val="accent6">
              <a:lumMod val="20000"/>
              <a:lumOff val="80000"/>
            </a:schemeClr>
          </a:solidFill>
          <a:ln w="38100">
            <a:solidFill>
              <a:schemeClr val="tx1"/>
            </a:solidFill>
          </a:ln>
        </p:spPr>
        <p:txBody>
          <a:bodyPr>
            <a:normAutofit/>
          </a:bodyPr>
          <a:lstStyle/>
          <a:p>
            <a:pPr marL="0" indent="0">
              <a:buNone/>
              <a:defRPr/>
            </a:pPr>
            <a:r>
              <a:rPr lang="es-ES" dirty="0"/>
              <a:t>Estas preguntas consisten  en un grupo de enunciados, </a:t>
            </a:r>
            <a:r>
              <a:rPr lang="es-ES" dirty="0" smtClean="0"/>
              <a:t>cuya particularidad es </a:t>
            </a:r>
            <a:r>
              <a:rPr lang="es-ES" dirty="0"/>
              <a:t>tener cada uno de ellos, una palabra que hace incorrecta o falsa la información. </a:t>
            </a:r>
            <a:endParaRPr lang="es-CL" dirty="0"/>
          </a:p>
        </p:txBody>
      </p:sp>
      <p:pic>
        <p:nvPicPr>
          <p:cNvPr id="4" name="il_fi" descr="http://2.bp.blogspot.com/_eg_wUyUyIL8/TL51lDx49II/AAAAAAAAAGM/ByXWczLQQhg/s1600/PENSA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56792"/>
            <a:ext cx="3095625" cy="4464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0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260648"/>
            <a:ext cx="8229600" cy="5865515"/>
          </a:xfrm>
          <a:solidFill>
            <a:schemeClr val="accent6">
              <a:lumMod val="20000"/>
              <a:lumOff val="80000"/>
            </a:schemeClr>
          </a:solidFill>
          <a:ln w="38100">
            <a:solidFill>
              <a:schemeClr val="tx1"/>
            </a:solidFill>
          </a:ln>
        </p:spPr>
        <p:txBody>
          <a:bodyPr>
            <a:normAutofit/>
          </a:bodyPr>
          <a:lstStyle/>
          <a:p>
            <a:pPr hangingPunct="0"/>
            <a:r>
              <a:rPr lang="es-ES_tradnl" b="1" dirty="0"/>
              <a:t>C.1.</a:t>
            </a:r>
            <a:r>
              <a:rPr lang="es-ES_tradnl" dirty="0"/>
              <a:t> Es necesario construir más de un ítem para evaluar cada objetivo y para disminuir la posibilidad de azar.</a:t>
            </a:r>
            <a:endParaRPr lang="es-CL" dirty="0"/>
          </a:p>
          <a:p>
            <a:pPr hangingPunct="0"/>
            <a:r>
              <a:rPr lang="es-ES_tradnl" b="1" dirty="0" smtClean="0"/>
              <a:t>C.2</a:t>
            </a:r>
            <a:r>
              <a:rPr lang="es-ES_tradnl" b="1" dirty="0"/>
              <a:t>.</a:t>
            </a:r>
            <a:r>
              <a:rPr lang="es-ES_tradnl" dirty="0"/>
              <a:t> Exigen absoluta e incuestionable verdad o falsedad.</a:t>
            </a:r>
            <a:endParaRPr lang="es-CL" dirty="0"/>
          </a:p>
          <a:p>
            <a:pPr hangingPunct="0"/>
            <a:r>
              <a:rPr lang="es-ES_tradnl" b="1" dirty="0" smtClean="0"/>
              <a:t>C.3</a:t>
            </a:r>
            <a:r>
              <a:rPr lang="es-ES_tradnl" b="1" dirty="0"/>
              <a:t>.</a:t>
            </a:r>
            <a:r>
              <a:rPr lang="es-ES_tradnl" dirty="0"/>
              <a:t> No deben preguntarse opiniones o creencias personales.</a:t>
            </a:r>
            <a:endParaRPr lang="es-CL" dirty="0"/>
          </a:p>
          <a:p>
            <a:pPr hangingPunct="0"/>
            <a:r>
              <a:rPr lang="es-ES_tradnl" b="1" dirty="0" smtClean="0"/>
              <a:t>C.4</a:t>
            </a:r>
            <a:r>
              <a:rPr lang="es-ES_tradnl" b="1" dirty="0"/>
              <a:t>.</a:t>
            </a:r>
            <a:r>
              <a:rPr lang="es-ES_tradnl" dirty="0"/>
              <a:t> La verdad o falsedad no debe estar determinada por elementos menores, que no ocurra que una parte de la proposición sea verdadera y la otra falsa.</a:t>
            </a:r>
            <a:endParaRPr lang="es-CL" dirty="0"/>
          </a:p>
          <a:p>
            <a:endParaRPr lang="es-CL" dirty="0"/>
          </a:p>
        </p:txBody>
      </p:sp>
    </p:spTree>
    <p:extLst>
      <p:ext uri="{BB962C8B-B14F-4D97-AF65-F5344CB8AC3E}">
        <p14:creationId xmlns:p14="http://schemas.microsoft.com/office/powerpoint/2010/main" val="339832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20000"/>
              <a:lumOff val="80000"/>
            </a:schemeClr>
          </a:solidFill>
          <a:ln w="38100">
            <a:solidFill>
              <a:schemeClr val="tx1"/>
            </a:solidFill>
          </a:ln>
        </p:spPr>
        <p:txBody>
          <a:bodyPr/>
          <a:lstStyle/>
          <a:p>
            <a:r>
              <a:rPr lang="es-CL" dirty="0" smtClean="0"/>
              <a:t>Ejemplos</a:t>
            </a:r>
            <a:endParaRPr lang="es-CL" dirty="0"/>
          </a:p>
        </p:txBody>
      </p:sp>
      <p:sp>
        <p:nvSpPr>
          <p:cNvPr id="3" name="2 Marcador de contenido"/>
          <p:cNvSpPr>
            <a:spLocks noGrp="1"/>
          </p:cNvSpPr>
          <p:nvPr>
            <p:ph idx="1"/>
          </p:nvPr>
        </p:nvSpPr>
        <p:spPr>
          <a:solidFill>
            <a:schemeClr val="accent6">
              <a:lumMod val="20000"/>
              <a:lumOff val="80000"/>
            </a:schemeClr>
          </a:solidFill>
          <a:ln w="38100">
            <a:solidFill>
              <a:schemeClr val="tx1"/>
            </a:solidFill>
          </a:ln>
        </p:spPr>
        <p:txBody>
          <a:bodyPr>
            <a:normAutofit fontScale="92500" lnSpcReduction="10000"/>
          </a:bodyPr>
          <a:lstStyle/>
          <a:p>
            <a:pPr hangingPunct="0"/>
            <a:r>
              <a:rPr lang="es-ES_tradnl" b="1" dirty="0"/>
              <a:t>Mal ítem</a:t>
            </a:r>
            <a:r>
              <a:rPr lang="es-ES_tradnl" dirty="0"/>
              <a:t>: “La evaluación diagnóstica, que se realiza durante el proceso de aprendizaje de una unidad o tema, permite detectar el nivel inicial de conocimientos de los alumnos”. V (    ) F (    )</a:t>
            </a:r>
            <a:endParaRPr lang="es-CL" dirty="0"/>
          </a:p>
          <a:p>
            <a:pPr hangingPunct="0"/>
            <a:r>
              <a:rPr lang="es-ES_tradnl" dirty="0"/>
              <a:t>En esta proposición es cierto (verdadero) que este tipo de evaluación “permite detectar el nivel inicial de conocimientos de los alumnos” y es falso que se realice “durante el proceso de aprendizaje de una unidad o tema”, ya que se realiza al inicio.</a:t>
            </a:r>
            <a:endParaRPr lang="es-CL" dirty="0"/>
          </a:p>
          <a:p>
            <a:endParaRPr lang="es-CL" dirty="0"/>
          </a:p>
        </p:txBody>
      </p:sp>
    </p:spTree>
    <p:extLst>
      <p:ext uri="{BB962C8B-B14F-4D97-AF65-F5344CB8AC3E}">
        <p14:creationId xmlns:p14="http://schemas.microsoft.com/office/powerpoint/2010/main" val="298258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84820"/>
            <a:ext cx="4745572" cy="4785395"/>
          </a:xfrm>
          <a:solidFill>
            <a:schemeClr val="accent6">
              <a:lumMod val="20000"/>
              <a:lumOff val="80000"/>
            </a:schemeClr>
          </a:solidFill>
          <a:ln w="38100">
            <a:solidFill>
              <a:schemeClr val="tx1"/>
            </a:solidFill>
          </a:ln>
        </p:spPr>
        <p:txBody>
          <a:bodyPr>
            <a:normAutofit lnSpcReduction="10000"/>
          </a:bodyPr>
          <a:lstStyle/>
          <a:p>
            <a:r>
              <a:rPr lang="es-ES_tradnl" b="1" dirty="0"/>
              <a:t>Ítem mejorado</a:t>
            </a:r>
            <a:r>
              <a:rPr lang="es-ES_tradnl" dirty="0"/>
              <a:t>, para mejorar este ítem, o bien hay que suprimir alguna de las partes excluyentes, o bien construir dos ítem en el que se pregunten los dos conceptos: momento en que se toma y finalidad o propósito.</a:t>
            </a:r>
            <a:endParaRPr lang="es-CL" dirty="0"/>
          </a:p>
          <a:p>
            <a:endParaRPr lang="es-CL" dirty="0"/>
          </a:p>
        </p:txBody>
      </p:sp>
      <p:pic>
        <p:nvPicPr>
          <p:cNvPr id="9218" name="Picture 2" descr="C:\Users\Jaime\AppData\Local\Microsoft\Windows\Temporary Internet Files\Content.IE5\7JBDXSZD\MP9004025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772" y="1052736"/>
            <a:ext cx="3456383" cy="4649565"/>
          </a:xfrm>
          <a:prstGeom prst="rect">
            <a:avLst/>
          </a:prstGeom>
          <a:noFill/>
          <a:ln w="57150">
            <a:solidFill>
              <a:schemeClr val="accent6">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10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4968552" cy="5865515"/>
          </a:xfrm>
          <a:solidFill>
            <a:schemeClr val="accent6">
              <a:lumMod val="20000"/>
              <a:lumOff val="80000"/>
            </a:schemeClr>
          </a:solidFill>
          <a:ln w="38100">
            <a:solidFill>
              <a:schemeClr val="tx1"/>
            </a:solidFill>
          </a:ln>
        </p:spPr>
        <p:txBody>
          <a:bodyPr>
            <a:normAutofit fontScale="85000" lnSpcReduction="20000"/>
          </a:bodyPr>
          <a:lstStyle/>
          <a:p>
            <a:pPr hangingPunct="0"/>
            <a:r>
              <a:rPr lang="es-ES_tradnl" b="1" dirty="0" smtClean="0"/>
              <a:t>C.5</a:t>
            </a:r>
            <a:r>
              <a:rPr lang="es-ES_tradnl" b="1" dirty="0"/>
              <a:t>.</a:t>
            </a:r>
            <a:r>
              <a:rPr lang="es-ES_tradnl" dirty="0"/>
              <a:t> Cuidar que las proposiciones no sean obvias o evidentes.</a:t>
            </a:r>
            <a:endParaRPr lang="es-CL" dirty="0"/>
          </a:p>
          <a:p>
            <a:pPr hangingPunct="0"/>
            <a:r>
              <a:rPr lang="es-ES_tradnl" b="1" dirty="0" smtClean="0"/>
              <a:t>C.6</a:t>
            </a:r>
            <a:r>
              <a:rPr lang="es-ES_tradnl" b="1" dirty="0"/>
              <a:t>.</a:t>
            </a:r>
            <a:r>
              <a:rPr lang="es-ES_tradnl" dirty="0"/>
              <a:t> Cuidar que la proposición no sea copia textual del libro u otro material de estudio, ya que sólo medirá memoria.</a:t>
            </a:r>
            <a:endParaRPr lang="es-CL" dirty="0"/>
          </a:p>
          <a:p>
            <a:pPr hangingPunct="0"/>
            <a:r>
              <a:rPr lang="es-ES_tradnl" b="1" dirty="0" smtClean="0"/>
              <a:t>C.7</a:t>
            </a:r>
            <a:r>
              <a:rPr lang="es-ES_tradnl" b="1" dirty="0"/>
              <a:t>.</a:t>
            </a:r>
            <a:r>
              <a:rPr lang="es-ES_tradnl" dirty="0"/>
              <a:t> Deben evitarse enunciados negativos, ya que dificultan la comprensión y se eleva la dificultad no relacionada al conocimiento del tema. Esto además disminuye la validez</a:t>
            </a:r>
            <a:r>
              <a:rPr lang="es-ES_tradnl" dirty="0" smtClean="0"/>
              <a:t>.</a:t>
            </a:r>
          </a:p>
          <a:p>
            <a:pPr hangingPunct="0"/>
            <a:r>
              <a:rPr lang="es-ES_tradnl" dirty="0" smtClean="0"/>
              <a:t>C.8.No </a:t>
            </a:r>
            <a:r>
              <a:rPr lang="es-ES_tradnl" dirty="0"/>
              <a:t>usar enunciados con “nunca”, “siempre”, “todos”, “imposible”, etc.,</a:t>
            </a:r>
            <a:endParaRPr lang="es-ES_tradnl" dirty="0" smtClean="0"/>
          </a:p>
          <a:p>
            <a:pPr hangingPunct="0"/>
            <a:endParaRPr lang="es-CL" dirty="0"/>
          </a:p>
          <a:p>
            <a:endParaRPr lang="es-CL" dirty="0"/>
          </a:p>
        </p:txBody>
      </p:sp>
      <p:pic>
        <p:nvPicPr>
          <p:cNvPr id="10242" name="Picture 2" descr="C:\Users\Jaime\AppData\Local\Microsoft\Windows\Temporary Internet Files\Content.IE5\0PAN2F72\MC90042416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04664"/>
            <a:ext cx="2910876" cy="5616624"/>
          </a:xfrm>
          <a:prstGeom prst="rect">
            <a:avLst/>
          </a:prstGeom>
          <a:noFill/>
          <a:ln w="57150">
            <a:solidFill>
              <a:schemeClr val="accent6">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477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20000"/>
              <a:lumOff val="80000"/>
            </a:schemeClr>
          </a:solidFill>
          <a:ln w="38100">
            <a:solidFill>
              <a:schemeClr val="tx1"/>
            </a:solidFill>
          </a:ln>
        </p:spPr>
        <p:txBody>
          <a:bodyPr>
            <a:normAutofit fontScale="90000"/>
          </a:bodyPr>
          <a:lstStyle/>
          <a:p>
            <a:r>
              <a:rPr lang="es-CL" dirty="0" smtClean="0"/>
              <a:t/>
            </a:r>
            <a:br>
              <a:rPr lang="es-CL" dirty="0" smtClean="0"/>
            </a:br>
            <a:r>
              <a:rPr lang="es-CL" dirty="0" smtClean="0"/>
              <a:t>Ejemplos</a:t>
            </a:r>
            <a:br>
              <a:rPr lang="es-CL" dirty="0" smtClean="0"/>
            </a:br>
            <a:endParaRPr lang="es-CL" dirty="0"/>
          </a:p>
        </p:txBody>
      </p:sp>
      <p:sp>
        <p:nvSpPr>
          <p:cNvPr id="3" name="2 Marcador de contenido"/>
          <p:cNvSpPr>
            <a:spLocks noGrp="1"/>
          </p:cNvSpPr>
          <p:nvPr>
            <p:ph idx="1"/>
          </p:nvPr>
        </p:nvSpPr>
        <p:spPr>
          <a:xfrm>
            <a:off x="3419872" y="1600200"/>
            <a:ext cx="5266928" cy="4525963"/>
          </a:xfrm>
          <a:solidFill>
            <a:schemeClr val="accent6">
              <a:lumMod val="20000"/>
              <a:lumOff val="80000"/>
            </a:schemeClr>
          </a:solidFill>
          <a:ln w="38100">
            <a:solidFill>
              <a:schemeClr val="tx1"/>
            </a:solidFill>
          </a:ln>
        </p:spPr>
        <p:txBody>
          <a:bodyPr>
            <a:normAutofit lnSpcReduction="10000"/>
          </a:bodyPr>
          <a:lstStyle/>
          <a:p>
            <a:pPr hangingPunct="0"/>
            <a:r>
              <a:rPr lang="es-ES_tradnl" b="1" dirty="0"/>
              <a:t>Mal ítem:</a:t>
            </a:r>
            <a:r>
              <a:rPr lang="es-ES_tradnl" dirty="0"/>
              <a:t> “No es una buena clase expositiva aquella  que no incluye una introducción, un desarrollo ni un cierre”    V (    )    F (     )</a:t>
            </a:r>
            <a:endParaRPr lang="es-CL" dirty="0"/>
          </a:p>
          <a:p>
            <a:pPr hangingPunct="0"/>
            <a:r>
              <a:rPr lang="es-ES_tradnl" b="1" dirty="0"/>
              <a:t>Ítem mejorado:</a:t>
            </a:r>
            <a:r>
              <a:rPr lang="es-ES_tradnl" dirty="0"/>
              <a:t> “Una buena clase expositiva debe incluir una introducción, un desarrollo y un cierre”</a:t>
            </a:r>
            <a:endParaRPr lang="es-CL" dirty="0"/>
          </a:p>
        </p:txBody>
      </p:sp>
      <p:pic>
        <p:nvPicPr>
          <p:cNvPr id="11266" name="Picture 2" descr="C:\Users\Jaime\AppData\Local\Microsoft\Windows\Temporary Internet Files\Content.IE5\AC3WY9G5\MC90040396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2137256"/>
            <a:ext cx="2939207" cy="294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2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20000"/>
              <a:lumOff val="80000"/>
            </a:schemeClr>
          </a:solidFill>
          <a:ln w="38100">
            <a:solidFill>
              <a:schemeClr val="tx1"/>
            </a:solidFill>
          </a:ln>
        </p:spPr>
        <p:txBody>
          <a:bodyPr>
            <a:normAutofit fontScale="90000"/>
          </a:bodyPr>
          <a:lstStyle/>
          <a:p>
            <a:r>
              <a:rPr lang="es-CL" dirty="0" smtClean="0"/>
              <a:t/>
            </a:r>
            <a:br>
              <a:rPr lang="es-CL" dirty="0" smtClean="0"/>
            </a:br>
            <a:r>
              <a:rPr lang="es-CL" dirty="0" smtClean="0"/>
              <a:t>Puntuación</a:t>
            </a:r>
            <a:br>
              <a:rPr lang="es-CL" dirty="0" smtClean="0"/>
            </a:br>
            <a:endParaRPr lang="es-CL" dirty="0"/>
          </a:p>
        </p:txBody>
      </p:sp>
      <p:sp>
        <p:nvSpPr>
          <p:cNvPr id="3" name="2 Marcador de contenido"/>
          <p:cNvSpPr>
            <a:spLocks noGrp="1"/>
          </p:cNvSpPr>
          <p:nvPr>
            <p:ph idx="1"/>
          </p:nvPr>
        </p:nvSpPr>
        <p:spPr>
          <a:xfrm>
            <a:off x="467544" y="1910506"/>
            <a:ext cx="4258816" cy="4525963"/>
          </a:xfrm>
          <a:solidFill>
            <a:schemeClr val="accent6">
              <a:lumMod val="20000"/>
              <a:lumOff val="80000"/>
            </a:schemeClr>
          </a:solidFill>
          <a:ln w="38100">
            <a:solidFill>
              <a:schemeClr val="tx1"/>
            </a:solidFill>
          </a:ln>
        </p:spPr>
        <p:txBody>
          <a:bodyPr/>
          <a:lstStyle/>
          <a:p>
            <a:pPr marL="0" indent="0">
              <a:buNone/>
            </a:pPr>
            <a:r>
              <a:rPr lang="es-ES_tradnl" dirty="0" smtClean="0"/>
              <a:t>Sugerencia </a:t>
            </a:r>
            <a:r>
              <a:rPr lang="es-ES_tradnl" dirty="0"/>
              <a:t>para la puntuación: se puntúan todo o nada.</a:t>
            </a:r>
            <a:endParaRPr lang="es-CL" dirty="0"/>
          </a:p>
          <a:p>
            <a:endParaRPr lang="es-CL" dirty="0"/>
          </a:p>
        </p:txBody>
      </p:sp>
      <p:pic>
        <p:nvPicPr>
          <p:cNvPr id="12290" name="Picture 2" descr="C:\Users\Jaime\AppData\Local\Microsoft\Windows\Temporary Internet Files\Content.IE5\IX45APKB\MC90042605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44824"/>
            <a:ext cx="3443861" cy="4680520"/>
          </a:xfrm>
          <a:prstGeom prst="rect">
            <a:avLst/>
          </a:prstGeom>
          <a:noFill/>
          <a:ln w="57150">
            <a:solidFill>
              <a:schemeClr val="accent6">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9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60000"/>
              <a:lumOff val="40000"/>
            </a:schemeClr>
          </a:solidFill>
          <a:ln w="38100">
            <a:solidFill>
              <a:schemeClr val="tx1"/>
            </a:solidFill>
          </a:ln>
        </p:spPr>
        <p:txBody>
          <a:bodyPr>
            <a:normAutofit fontScale="90000"/>
          </a:bodyPr>
          <a:lstStyle/>
          <a:p>
            <a:r>
              <a:rPr lang="es-ES_tradnl" b="1" dirty="0" smtClean="0">
                <a:solidFill>
                  <a:schemeClr val="bg1"/>
                </a:solidFill>
              </a:rPr>
              <a:t/>
            </a:r>
            <a:br>
              <a:rPr lang="es-ES_tradnl" b="1" dirty="0" smtClean="0">
                <a:solidFill>
                  <a:schemeClr val="bg1"/>
                </a:solidFill>
              </a:rPr>
            </a:br>
            <a:r>
              <a:rPr lang="es-ES_tradnl" b="1" dirty="0" smtClean="0">
                <a:solidFill>
                  <a:schemeClr val="bg1"/>
                </a:solidFill>
              </a:rPr>
              <a:t>D</a:t>
            </a:r>
            <a:r>
              <a:rPr lang="es-ES_tradnl" b="1" dirty="0">
                <a:solidFill>
                  <a:schemeClr val="bg1"/>
                </a:solidFill>
              </a:rPr>
              <a:t>. ÍTEM DE ORDENAMIENTO</a:t>
            </a:r>
            <a:r>
              <a:rPr lang="es-ES_tradnl" b="1" dirty="0"/>
              <a:t>.</a:t>
            </a:r>
            <a:r>
              <a:rPr lang="es-CL" dirty="0"/>
              <a:t/>
            </a:r>
            <a:br>
              <a:rPr lang="es-CL" dirty="0"/>
            </a:br>
            <a:endParaRPr lang="es-CL" dirty="0"/>
          </a:p>
        </p:txBody>
      </p:sp>
      <p:sp>
        <p:nvSpPr>
          <p:cNvPr id="3" name="2 Marcador de contenido"/>
          <p:cNvSpPr>
            <a:spLocks noGrp="1"/>
          </p:cNvSpPr>
          <p:nvPr>
            <p:ph idx="1"/>
          </p:nvPr>
        </p:nvSpPr>
        <p:spPr>
          <a:xfrm>
            <a:off x="457200" y="1600200"/>
            <a:ext cx="5122912" cy="4525963"/>
          </a:xfrm>
          <a:solidFill>
            <a:schemeClr val="accent3">
              <a:lumMod val="60000"/>
              <a:lumOff val="40000"/>
            </a:schemeClr>
          </a:solidFill>
          <a:ln w="38100">
            <a:solidFill>
              <a:schemeClr val="tx1"/>
            </a:solidFill>
          </a:ln>
        </p:spPr>
        <p:txBody>
          <a:bodyPr>
            <a:normAutofit fontScale="85000" lnSpcReduction="10000"/>
          </a:bodyPr>
          <a:lstStyle/>
          <a:p>
            <a:pPr hangingPunct="0"/>
            <a:r>
              <a:rPr lang="es-ES_tradnl" b="1" dirty="0"/>
              <a:t>D.1.</a:t>
            </a:r>
            <a:r>
              <a:rPr lang="es-ES_tradnl" dirty="0"/>
              <a:t> El orden de los pasos de la secuencia, de las fases del proceso, de las etapas del procedimiento, etc. debe ser indiscutido, si hay más de un modo correcto de ordenar, se debe buscar otro tipo de ítem.</a:t>
            </a:r>
            <a:endParaRPr lang="es-CL" dirty="0"/>
          </a:p>
          <a:p>
            <a:pPr hangingPunct="0"/>
            <a:r>
              <a:rPr lang="es-ES_tradnl" dirty="0"/>
              <a:t> </a:t>
            </a:r>
            <a:endParaRPr lang="es-CL" dirty="0"/>
          </a:p>
          <a:p>
            <a:pPr hangingPunct="0"/>
            <a:r>
              <a:rPr lang="es-ES_tradnl" b="1" dirty="0"/>
              <a:t>D.2.</a:t>
            </a:r>
            <a:r>
              <a:rPr lang="es-ES_tradnl" dirty="0"/>
              <a:t> Sugerencia para la puntuación: Asignar el puntaje a todo o nada.</a:t>
            </a:r>
            <a:endParaRPr lang="es-CL" dirty="0"/>
          </a:p>
          <a:p>
            <a:endParaRPr lang="es-CL" dirty="0"/>
          </a:p>
        </p:txBody>
      </p:sp>
      <p:pic>
        <p:nvPicPr>
          <p:cNvPr id="13314" name="Picture 2" descr="C:\Users\Jaime\AppData\Local\Microsoft\Windows\Temporary Internet Files\Content.IE5\V2XWYHLZ\MC9000787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663700"/>
            <a:ext cx="2777504" cy="4429596"/>
          </a:xfrm>
          <a:prstGeom prst="rect">
            <a:avLst/>
          </a:prstGeom>
          <a:noFill/>
          <a:ln w="57150">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80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lumMod val="90000"/>
            </a:schemeClr>
          </a:solidFill>
          <a:ln w="38100">
            <a:solidFill>
              <a:srgbClr val="002060"/>
            </a:solidFill>
          </a:ln>
        </p:spPr>
        <p:txBody>
          <a:bodyPr/>
          <a:lstStyle/>
          <a:p>
            <a:r>
              <a:rPr lang="es-CL" dirty="0" smtClean="0"/>
              <a:t>CONCEPTO</a:t>
            </a:r>
            <a:endParaRPr lang="es-CL" dirty="0"/>
          </a:p>
        </p:txBody>
      </p:sp>
      <p:sp>
        <p:nvSpPr>
          <p:cNvPr id="3" name="2 Marcador de contenido"/>
          <p:cNvSpPr>
            <a:spLocks noGrp="1"/>
          </p:cNvSpPr>
          <p:nvPr>
            <p:ph idx="1"/>
          </p:nvPr>
        </p:nvSpPr>
        <p:spPr>
          <a:xfrm>
            <a:off x="457200" y="1600200"/>
            <a:ext cx="4186808" cy="4525963"/>
          </a:xfrm>
          <a:solidFill>
            <a:schemeClr val="bg2">
              <a:lumMod val="90000"/>
            </a:schemeClr>
          </a:solidFill>
          <a:ln w="38100">
            <a:solidFill>
              <a:schemeClr val="accent5">
                <a:lumMod val="75000"/>
              </a:schemeClr>
            </a:solidFill>
          </a:ln>
        </p:spPr>
        <p:txBody>
          <a:bodyPr>
            <a:normAutofit fontScale="85000" lnSpcReduction="10000"/>
          </a:bodyPr>
          <a:lstStyle/>
          <a:p>
            <a:r>
              <a:rPr lang="es-CL" dirty="0" smtClean="0"/>
              <a:t>La guía de trabajo es un documento pedagógico cuyo fin es reforzar los contenidos revisado en una clase.</a:t>
            </a:r>
          </a:p>
          <a:p>
            <a:r>
              <a:rPr lang="es-CL" dirty="0" smtClean="0"/>
              <a:t>Existen diferentes tipos de guía:</a:t>
            </a:r>
          </a:p>
          <a:p>
            <a:r>
              <a:rPr lang="es-CL" dirty="0" smtClean="0"/>
              <a:t>1. Mixtas: tienen contenido y ejercitación</a:t>
            </a:r>
          </a:p>
          <a:p>
            <a:r>
              <a:rPr lang="es-CL" dirty="0" smtClean="0"/>
              <a:t>2. </a:t>
            </a:r>
            <a:r>
              <a:rPr lang="es-CL" dirty="0"/>
              <a:t>D</a:t>
            </a:r>
            <a:r>
              <a:rPr lang="es-CL" dirty="0" smtClean="0"/>
              <a:t>e Ejercitación : Solo tienen ejercicios.</a:t>
            </a:r>
            <a:endParaRPr lang="es-CL" dirty="0"/>
          </a:p>
        </p:txBody>
      </p:sp>
      <p:pic>
        <p:nvPicPr>
          <p:cNvPr id="1026" name="Picture 2" descr="C:\Users\Jaime\AppData\Local\Microsoft\Windows\Temporary Internet Files\Content.IE5\E27035CU\MC9001957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628800"/>
            <a:ext cx="3888432" cy="446449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657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a:ln w="38100">
            <a:solidFill>
              <a:schemeClr val="tx1"/>
            </a:solidFill>
          </a:ln>
        </p:spPr>
        <p:txBody>
          <a:bodyPr>
            <a:normAutofit fontScale="90000"/>
          </a:bodyPr>
          <a:lstStyle/>
          <a:p>
            <a:r>
              <a:rPr lang="es-ES_tradnl" sz="3600" b="1" dirty="0" smtClean="0"/>
              <a:t/>
            </a:r>
            <a:br>
              <a:rPr lang="es-ES_tradnl" sz="3600" b="1" dirty="0" smtClean="0"/>
            </a:br>
            <a:r>
              <a:rPr lang="es-ES_tradnl" sz="3600" b="1" dirty="0" smtClean="0"/>
              <a:t>E</a:t>
            </a:r>
            <a:r>
              <a:rPr lang="es-ES_tradnl" sz="3600" b="1" dirty="0"/>
              <a:t>. ÍTEM DE APAREAMIENTO O CORRESPONDENCIA.</a:t>
            </a:r>
            <a:r>
              <a:rPr lang="es-CL" dirty="0"/>
              <a:t/>
            </a:r>
            <a:br>
              <a:rPr lang="es-CL" dirty="0"/>
            </a:br>
            <a:endParaRPr lang="es-CL" dirty="0"/>
          </a:p>
        </p:txBody>
      </p:sp>
      <p:sp>
        <p:nvSpPr>
          <p:cNvPr id="3" name="2 Marcador de contenido"/>
          <p:cNvSpPr>
            <a:spLocks noGrp="1"/>
          </p:cNvSpPr>
          <p:nvPr>
            <p:ph idx="1"/>
          </p:nvPr>
        </p:nvSpPr>
        <p:spPr>
          <a:xfrm>
            <a:off x="457200" y="1600200"/>
            <a:ext cx="8219256" cy="4525963"/>
          </a:xfrm>
          <a:solidFill>
            <a:srgbClr val="FFC000"/>
          </a:solidFill>
          <a:ln w="38100">
            <a:solidFill>
              <a:schemeClr val="tx1"/>
            </a:solidFill>
          </a:ln>
        </p:spPr>
        <p:txBody>
          <a:bodyPr/>
          <a:lstStyle/>
          <a:p>
            <a:r>
              <a:rPr lang="es-CL" dirty="0"/>
              <a:t>Consisten en la presentación de dos o más columnas de palabras, símbolos, números, frases u oraciones, las cuales deberán ser asociadas o relacionadas por el alumno de acuerdo a las instrucciones dadas en el enunciado. </a:t>
            </a:r>
          </a:p>
        </p:txBody>
      </p:sp>
    </p:spTree>
    <p:extLst>
      <p:ext uri="{BB962C8B-B14F-4D97-AF65-F5344CB8AC3E}">
        <p14:creationId xmlns:p14="http://schemas.microsoft.com/office/powerpoint/2010/main" val="66363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5328592" cy="6120680"/>
          </a:xfrm>
          <a:solidFill>
            <a:srgbClr val="FFC000"/>
          </a:solidFill>
          <a:ln w="38100">
            <a:solidFill>
              <a:schemeClr val="tx1"/>
            </a:solidFill>
          </a:ln>
        </p:spPr>
        <p:txBody>
          <a:bodyPr>
            <a:normAutofit lnSpcReduction="10000"/>
          </a:bodyPr>
          <a:lstStyle/>
          <a:p>
            <a:r>
              <a:rPr lang="es-ES_tradnl" b="1" dirty="0"/>
              <a:t>E.1.</a:t>
            </a:r>
            <a:r>
              <a:rPr lang="es-ES_tradnl" dirty="0"/>
              <a:t>  Recordar que sirven para cualquier contenido en que se espera evaluar “</a:t>
            </a:r>
            <a:r>
              <a:rPr lang="es-ES_tradnl" b="1" dirty="0"/>
              <a:t>qué es lo que se relaciona con qué”; </a:t>
            </a:r>
            <a:r>
              <a:rPr lang="es-ES_tradnl" dirty="0"/>
              <a:t>no sólo símbolos con términos, sucesos con fechas, sino también cuestiones más complejas como procesos con productos, hipótesis con deducciones, capacidades con tareas, instrumentos con trabajos, etc.</a:t>
            </a:r>
            <a:endParaRPr lang="es-CL" dirty="0"/>
          </a:p>
          <a:p>
            <a:endParaRPr lang="es-CL" dirty="0"/>
          </a:p>
        </p:txBody>
      </p:sp>
      <p:pic>
        <p:nvPicPr>
          <p:cNvPr id="14338" name="Picture 2" descr="C:\Users\Jaime\AppData\Local\Microsoft\Windows\Temporary Internet Files\Content.IE5\IX45APKB\MC9002307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9010" y="620688"/>
            <a:ext cx="3444875" cy="501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05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a:solidFill>
            <a:srgbClr val="FFC000"/>
          </a:solidFill>
          <a:ln w="38100">
            <a:solidFill>
              <a:schemeClr val="tx1"/>
            </a:solidFill>
          </a:ln>
        </p:spPr>
        <p:txBody>
          <a:bodyPr>
            <a:normAutofit fontScale="92500" lnSpcReduction="20000"/>
          </a:bodyPr>
          <a:lstStyle/>
          <a:p>
            <a:pPr marL="0" indent="0" hangingPunct="0">
              <a:buNone/>
            </a:pPr>
            <a:r>
              <a:rPr lang="es-ES_tradnl" b="1" dirty="0"/>
              <a:t>E.2.</a:t>
            </a:r>
            <a:r>
              <a:rPr lang="es-ES_tradnl" dirty="0"/>
              <a:t> No es conveniente hacer correspondencia 1 a 1, ya que al menos una se puede contestar correctamente por descarte.</a:t>
            </a:r>
            <a:endParaRPr lang="es-CL" dirty="0"/>
          </a:p>
          <a:p>
            <a:pPr marL="0" indent="0" hangingPunct="0">
              <a:buNone/>
            </a:pPr>
            <a:r>
              <a:rPr lang="es-ES_tradnl" b="1" dirty="0" smtClean="0"/>
              <a:t>E.3</a:t>
            </a:r>
            <a:r>
              <a:rPr lang="es-ES_tradnl" b="1" dirty="0"/>
              <a:t>.</a:t>
            </a:r>
            <a:r>
              <a:rPr lang="es-ES_tradnl" dirty="0"/>
              <a:t> Es conveniente en alguna de las columnas poner distractores para que se puedan discriminar enunciados como “no útiles”.</a:t>
            </a:r>
            <a:endParaRPr lang="es-CL" dirty="0"/>
          </a:p>
          <a:p>
            <a:pPr marL="0" indent="0" hangingPunct="0">
              <a:buNone/>
            </a:pPr>
            <a:r>
              <a:rPr lang="es-ES_tradnl" b="1" dirty="0" smtClean="0"/>
              <a:t>E.4</a:t>
            </a:r>
            <a:r>
              <a:rPr lang="es-ES_tradnl" b="1" dirty="0"/>
              <a:t>.</a:t>
            </a:r>
            <a:r>
              <a:rPr lang="es-ES_tradnl" dirty="0"/>
              <a:t> Es necesario indicar en el cuerpo del ítem si cada opción puede usarse una, varias o ninguna vez. </a:t>
            </a:r>
            <a:endParaRPr lang="es-CL" dirty="0"/>
          </a:p>
          <a:p>
            <a:pPr marL="0" indent="0" hangingPunct="0">
              <a:buNone/>
            </a:pPr>
            <a:r>
              <a:rPr lang="es-ES_tradnl" b="1" dirty="0" smtClean="0"/>
              <a:t>E.5</a:t>
            </a:r>
            <a:r>
              <a:rPr lang="es-ES_tradnl" b="1" dirty="0"/>
              <a:t>.</a:t>
            </a:r>
            <a:r>
              <a:rPr lang="es-ES_tradnl" dirty="0"/>
              <a:t> La lista de las columnas debe ser breve, si son más de 10 habrá que preparar otro ítem.</a:t>
            </a:r>
            <a:endParaRPr lang="es-CL" dirty="0"/>
          </a:p>
          <a:p>
            <a:pPr marL="0" indent="0" hangingPunct="0">
              <a:buNone/>
            </a:pPr>
            <a:r>
              <a:rPr lang="es-ES_tradnl" b="1" dirty="0" smtClean="0"/>
              <a:t>E.6</a:t>
            </a:r>
            <a:r>
              <a:rPr lang="es-ES_tradnl" b="1" dirty="0"/>
              <a:t>.</a:t>
            </a:r>
            <a:r>
              <a:rPr lang="es-ES_tradnl" dirty="0"/>
              <a:t> Las opciones deben ser homogéneas entre si en cada una de las columnas.</a:t>
            </a:r>
            <a:endParaRPr lang="es-CL" dirty="0"/>
          </a:p>
          <a:p>
            <a:endParaRPr lang="es-CL" dirty="0"/>
          </a:p>
        </p:txBody>
      </p:sp>
    </p:spTree>
    <p:extLst>
      <p:ext uri="{BB962C8B-B14F-4D97-AF65-F5344CB8AC3E}">
        <p14:creationId xmlns:p14="http://schemas.microsoft.com/office/powerpoint/2010/main" val="3910760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a:solidFill>
            <a:srgbClr val="FFC000"/>
          </a:solidFill>
          <a:ln w="38100">
            <a:solidFill>
              <a:schemeClr val="tx1"/>
            </a:solidFill>
          </a:ln>
        </p:spPr>
        <p:txBody>
          <a:bodyPr>
            <a:normAutofit lnSpcReduction="10000"/>
          </a:bodyPr>
          <a:lstStyle/>
          <a:p>
            <a:pPr marL="0" indent="0" hangingPunct="0">
              <a:buNone/>
            </a:pPr>
            <a:r>
              <a:rPr lang="es-ES_tradnl" b="1" dirty="0"/>
              <a:t>E.7.</a:t>
            </a:r>
            <a:r>
              <a:rPr lang="es-ES_tradnl" dirty="0"/>
              <a:t> Evitar el uso de claves reveladoras.</a:t>
            </a:r>
            <a:endParaRPr lang="es-CL" dirty="0"/>
          </a:p>
          <a:p>
            <a:pPr marL="0" indent="0" hangingPunct="0">
              <a:buNone/>
            </a:pPr>
            <a:r>
              <a:rPr lang="es-ES_tradnl" b="1" dirty="0" smtClean="0"/>
              <a:t>Ejemplo </a:t>
            </a:r>
            <a:r>
              <a:rPr lang="es-ES_tradnl" b="1" dirty="0"/>
              <a:t>de mal ítem</a:t>
            </a:r>
            <a:r>
              <a:rPr lang="es-ES_tradnl" dirty="0"/>
              <a:t>: “Relacione la columna de la izquierda (países) con la de la derecha (capitales). Escriba al lado da cada país la letra correspondiente a su capital. Cada letra puede ser usada una vez.”</a:t>
            </a:r>
            <a:endParaRPr lang="es-CL" dirty="0"/>
          </a:p>
          <a:p>
            <a:pPr marL="0" indent="0" hangingPunct="0">
              <a:buNone/>
            </a:pPr>
            <a:r>
              <a:rPr lang="es-ES_tradnl" dirty="0" smtClean="0"/>
              <a:t>1</a:t>
            </a:r>
            <a:r>
              <a:rPr lang="es-ES_tradnl" dirty="0"/>
              <a:t>. Argentina. 	a) </a:t>
            </a:r>
            <a:r>
              <a:rPr lang="es-ES_tradnl" dirty="0" err="1"/>
              <a:t>Dublin</a:t>
            </a:r>
            <a:endParaRPr lang="es-CL" dirty="0"/>
          </a:p>
          <a:p>
            <a:pPr marL="0" indent="0" hangingPunct="0">
              <a:buNone/>
            </a:pPr>
            <a:r>
              <a:rPr lang="es-ES_tradnl" dirty="0" smtClean="0"/>
              <a:t>2. </a:t>
            </a:r>
            <a:r>
              <a:rPr lang="es-ES_tradnl" dirty="0"/>
              <a:t>Italia. 		b) Roma</a:t>
            </a:r>
            <a:endParaRPr lang="es-CL" dirty="0"/>
          </a:p>
          <a:p>
            <a:pPr marL="0" indent="0" hangingPunct="0">
              <a:buNone/>
            </a:pPr>
            <a:r>
              <a:rPr lang="es-ES_tradnl" dirty="0"/>
              <a:t>3. Irlanda. 		c) </a:t>
            </a:r>
            <a:r>
              <a:rPr lang="es-ES_tradnl" dirty="0" err="1"/>
              <a:t>Bamaco</a:t>
            </a:r>
            <a:r>
              <a:rPr lang="es-ES_tradnl" dirty="0"/>
              <a:t>.</a:t>
            </a:r>
            <a:endParaRPr lang="es-CL" dirty="0"/>
          </a:p>
          <a:p>
            <a:pPr marL="0" indent="0" hangingPunct="0">
              <a:buNone/>
            </a:pPr>
            <a:r>
              <a:rPr lang="es-ES_tradnl" dirty="0"/>
              <a:t>4. Mali. 		d) Buenos Aires.</a:t>
            </a:r>
            <a:endParaRPr lang="es-CL" dirty="0"/>
          </a:p>
          <a:p>
            <a:pPr marL="0" indent="0" hangingPunct="0">
              <a:buNone/>
            </a:pPr>
            <a:r>
              <a:rPr lang="es-ES_tradnl" dirty="0">
                <a:solidFill>
                  <a:srgbClr val="FF0000"/>
                </a:solidFill>
              </a:rPr>
              <a:t>5. Kuwait. 		e) Al Kuwait. </a:t>
            </a:r>
            <a:endParaRPr lang="es-CL" dirty="0">
              <a:solidFill>
                <a:srgbClr val="FF0000"/>
              </a:solidFill>
            </a:endParaRPr>
          </a:p>
          <a:p>
            <a:endParaRPr lang="es-CL" dirty="0"/>
          </a:p>
        </p:txBody>
      </p:sp>
    </p:spTree>
    <p:extLst>
      <p:ext uri="{BB962C8B-B14F-4D97-AF65-F5344CB8AC3E}">
        <p14:creationId xmlns:p14="http://schemas.microsoft.com/office/powerpoint/2010/main" val="297284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a:solidFill>
            <a:srgbClr val="FFC000"/>
          </a:solidFill>
          <a:ln w="38100">
            <a:solidFill>
              <a:schemeClr val="tx1"/>
            </a:solidFill>
          </a:ln>
        </p:spPr>
        <p:txBody>
          <a:bodyPr/>
          <a:lstStyle/>
          <a:p>
            <a:pPr marL="0" indent="0" hangingPunct="0">
              <a:buNone/>
            </a:pPr>
            <a:endParaRPr lang="es-CL" dirty="0"/>
          </a:p>
          <a:p>
            <a:pPr marL="0" indent="0" hangingPunct="0">
              <a:buNone/>
            </a:pPr>
            <a:r>
              <a:rPr lang="es-ES_tradnl" dirty="0" smtClean="0"/>
              <a:t>    Este </a:t>
            </a:r>
            <a:r>
              <a:rPr lang="es-ES_tradnl" dirty="0"/>
              <a:t>ejemplo tiene varios errores: </a:t>
            </a:r>
            <a:endParaRPr lang="es-ES_tradnl" dirty="0" smtClean="0"/>
          </a:p>
          <a:p>
            <a:pPr hangingPunct="0"/>
            <a:r>
              <a:rPr lang="es-ES_tradnl" dirty="0" smtClean="0"/>
              <a:t>Es </a:t>
            </a:r>
            <a:r>
              <a:rPr lang="es-ES_tradnl" dirty="0"/>
              <a:t>una correspondencia 1 a 1; </a:t>
            </a:r>
            <a:endParaRPr lang="es-ES_tradnl" dirty="0" smtClean="0"/>
          </a:p>
          <a:p>
            <a:pPr hangingPunct="0"/>
            <a:r>
              <a:rPr lang="es-ES_tradnl" dirty="0" smtClean="0"/>
              <a:t>Kuwait </a:t>
            </a:r>
            <a:r>
              <a:rPr lang="es-ES_tradnl" dirty="0"/>
              <a:t>- Al Kuwait es obvio. </a:t>
            </a:r>
            <a:endParaRPr lang="es-ES_tradnl" dirty="0" smtClean="0"/>
          </a:p>
          <a:p>
            <a:pPr hangingPunct="0"/>
            <a:r>
              <a:rPr lang="es-ES_tradnl" dirty="0" smtClean="0"/>
              <a:t>Si </a:t>
            </a:r>
            <a:r>
              <a:rPr lang="es-ES_tradnl" dirty="0"/>
              <a:t>es necesario preguntar este contenido se debe indagar, por ejemplo, con un ítem de completamiento: “la capital de Kuwait se llama ................................... “.</a:t>
            </a:r>
            <a:endParaRPr lang="es-CL" dirty="0"/>
          </a:p>
          <a:p>
            <a:endParaRPr lang="es-CL" dirty="0"/>
          </a:p>
        </p:txBody>
      </p:sp>
    </p:spTree>
    <p:extLst>
      <p:ext uri="{BB962C8B-B14F-4D97-AF65-F5344CB8AC3E}">
        <p14:creationId xmlns:p14="http://schemas.microsoft.com/office/powerpoint/2010/main" val="515467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a:ln w="38100">
            <a:solidFill>
              <a:schemeClr val="tx1"/>
            </a:solidFill>
          </a:ln>
        </p:spPr>
        <p:txBody>
          <a:bodyPr/>
          <a:lstStyle/>
          <a:p>
            <a:r>
              <a:rPr lang="es-CL" dirty="0" smtClean="0"/>
              <a:t>Puntaje</a:t>
            </a:r>
            <a:endParaRPr lang="es-CL" dirty="0"/>
          </a:p>
        </p:txBody>
      </p:sp>
      <p:sp>
        <p:nvSpPr>
          <p:cNvPr id="3" name="2 Marcador de contenido"/>
          <p:cNvSpPr>
            <a:spLocks noGrp="1"/>
          </p:cNvSpPr>
          <p:nvPr>
            <p:ph idx="1"/>
          </p:nvPr>
        </p:nvSpPr>
        <p:spPr>
          <a:xfrm>
            <a:off x="457200" y="1600200"/>
            <a:ext cx="4618856" cy="4525963"/>
          </a:xfrm>
          <a:solidFill>
            <a:srgbClr val="FFC000"/>
          </a:solidFill>
          <a:ln w="38100">
            <a:solidFill>
              <a:schemeClr val="tx1"/>
            </a:solidFill>
          </a:ln>
        </p:spPr>
        <p:txBody>
          <a:bodyPr/>
          <a:lstStyle/>
          <a:p>
            <a:pPr marL="0" indent="0">
              <a:buNone/>
            </a:pPr>
            <a:r>
              <a:rPr lang="es-ES_tradnl" dirty="0" smtClean="0"/>
              <a:t> </a:t>
            </a:r>
            <a:r>
              <a:rPr lang="es-ES_tradnl" dirty="0"/>
              <a:t>Sugerencia para la puntuación: la forma más sencilla de puntuar estos ítem es conceder un valor (1p; 0,5p; 0,1p) a cada opción de la primera columna correctamente emparejada.</a:t>
            </a:r>
            <a:endParaRPr lang="es-CL" dirty="0"/>
          </a:p>
          <a:p>
            <a:endParaRPr lang="es-CL" dirty="0"/>
          </a:p>
        </p:txBody>
      </p:sp>
      <p:pic>
        <p:nvPicPr>
          <p:cNvPr id="15362" name="Picture 2" descr="C:\Users\Jaime\AppData\Local\Microsoft\Windows\Temporary Internet Files\Content.IE5\V2XWYHLZ\MC9004398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060848"/>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81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CCFFFF"/>
          </a:solidFill>
          <a:ln w="38100">
            <a:solidFill>
              <a:schemeClr val="tx1"/>
            </a:solidFill>
          </a:ln>
        </p:spPr>
        <p:txBody>
          <a:bodyPr>
            <a:normAutofit fontScale="90000"/>
          </a:bodyPr>
          <a:lstStyle/>
          <a:p>
            <a:r>
              <a:rPr lang="es-ES_tradnl" b="1" dirty="0" smtClean="0"/>
              <a:t/>
            </a:r>
            <a:br>
              <a:rPr lang="es-ES_tradnl" b="1" dirty="0" smtClean="0"/>
            </a:br>
            <a:r>
              <a:rPr lang="es-ES_tradnl" b="1" dirty="0" smtClean="0"/>
              <a:t>F</a:t>
            </a:r>
            <a:r>
              <a:rPr lang="es-ES_tradnl" b="1" dirty="0"/>
              <a:t>. ÍTEM DE SELECCIÓN MÚLTIPLE.</a:t>
            </a:r>
            <a:r>
              <a:rPr lang="es-CL" dirty="0"/>
              <a:t/>
            </a:r>
            <a:br>
              <a:rPr lang="es-CL" dirty="0"/>
            </a:br>
            <a:endParaRPr lang="es-CL" dirty="0"/>
          </a:p>
        </p:txBody>
      </p:sp>
      <p:sp>
        <p:nvSpPr>
          <p:cNvPr id="3" name="2 Marcador de contenido"/>
          <p:cNvSpPr>
            <a:spLocks noGrp="1"/>
          </p:cNvSpPr>
          <p:nvPr>
            <p:ph idx="1"/>
          </p:nvPr>
        </p:nvSpPr>
        <p:spPr>
          <a:xfrm>
            <a:off x="457200" y="1600200"/>
            <a:ext cx="5050904" cy="4525963"/>
          </a:xfrm>
          <a:solidFill>
            <a:srgbClr val="CCFFFF"/>
          </a:solidFill>
          <a:ln w="38100">
            <a:solidFill>
              <a:schemeClr val="tx1"/>
            </a:solidFill>
          </a:ln>
        </p:spPr>
        <p:txBody>
          <a:bodyPr>
            <a:normAutofit fontScale="92500" lnSpcReduction="20000"/>
          </a:bodyPr>
          <a:lstStyle/>
          <a:p>
            <a:r>
              <a:rPr lang="es-ES" dirty="0"/>
              <a:t>Consiste en un problema y una lista de soluciones alternativas donde el alumno responde seleccionando la alternativa que proporciona la solución correcta del problema. Las alternativas incorrectas se llaman distractores y su finalidad es distraer al alumno, alejando su atención de la respuesta correcta.</a:t>
            </a:r>
            <a:endParaRPr lang="es-CL" dirty="0"/>
          </a:p>
          <a:p>
            <a:endParaRPr lang="es-CL" dirty="0"/>
          </a:p>
        </p:txBody>
      </p:sp>
      <p:pic>
        <p:nvPicPr>
          <p:cNvPr id="16386" name="Picture 2" descr="C:\Users\Jaime\AppData\Local\Microsoft\Windows\Temporary Internet Files\Content.IE5\AC3WY9G5\MP9003415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7" y="1628800"/>
            <a:ext cx="3134223"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08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5050904" cy="5721499"/>
          </a:xfrm>
          <a:solidFill>
            <a:srgbClr val="CCFFFF"/>
          </a:solidFill>
          <a:ln w="38100">
            <a:solidFill>
              <a:schemeClr val="tx1"/>
            </a:solidFill>
          </a:ln>
        </p:spPr>
        <p:txBody>
          <a:bodyPr>
            <a:normAutofit fontScale="77500" lnSpcReduction="20000"/>
          </a:bodyPr>
          <a:lstStyle/>
          <a:p>
            <a:pPr marL="0" indent="0" hangingPunct="0">
              <a:buNone/>
            </a:pPr>
            <a:r>
              <a:rPr lang="es-ES_tradnl" b="1" dirty="0"/>
              <a:t>F.1.</a:t>
            </a:r>
            <a:r>
              <a:rPr lang="es-ES_tradnl" dirty="0"/>
              <a:t> El enunciado, base o cuerpo del ítem debe ser claro, evitar la ambigüedad y orientar sobre la cuestión que está preguntando.</a:t>
            </a:r>
            <a:endParaRPr lang="es-CL" dirty="0"/>
          </a:p>
          <a:p>
            <a:pPr marL="0" indent="0" hangingPunct="0">
              <a:buNone/>
            </a:pPr>
            <a:r>
              <a:rPr lang="es-ES_tradnl" dirty="0"/>
              <a:t>El alumno debe saber qué es lo que se le está preguntando antes de leer las opciones.</a:t>
            </a:r>
            <a:endParaRPr lang="es-CL" dirty="0"/>
          </a:p>
          <a:p>
            <a:pPr marL="0" indent="0" hangingPunct="0">
              <a:buNone/>
            </a:pPr>
            <a:r>
              <a:rPr lang="es-ES_tradnl" b="1" dirty="0"/>
              <a:t>F.2.</a:t>
            </a:r>
            <a:r>
              <a:rPr lang="es-ES_tradnl" dirty="0"/>
              <a:t> Evitar enunciados sugerentes y la utilización de indicios que faciliten la elección de la respuesta correcta. Esto implica independencia entre el enunciado y las alternativas u opciones.</a:t>
            </a:r>
            <a:endParaRPr lang="es-CL" dirty="0"/>
          </a:p>
          <a:p>
            <a:pPr marL="0" indent="0" hangingPunct="0">
              <a:buNone/>
            </a:pPr>
            <a:r>
              <a:rPr lang="es-ES_tradnl" b="1" dirty="0"/>
              <a:t>F.3.</a:t>
            </a:r>
            <a:r>
              <a:rPr lang="es-ES_tradnl" dirty="0"/>
              <a:t> La base del ítem no debe agregar nada que debilite o confunda la elección de la respuesta correcta.</a:t>
            </a:r>
            <a:endParaRPr lang="es-CL" dirty="0"/>
          </a:p>
          <a:p>
            <a:endParaRPr lang="es-CL" dirty="0"/>
          </a:p>
        </p:txBody>
      </p:sp>
      <p:pic>
        <p:nvPicPr>
          <p:cNvPr id="17410" name="Picture 2" descr="C:\Users\Jaime\AppData\Local\Microsoft\Windows\Temporary Internet Files\Content.IE5\T30UOT1A\MP9004022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04664"/>
            <a:ext cx="3213097"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93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0712" y="188640"/>
            <a:ext cx="4474840" cy="5937523"/>
          </a:xfrm>
          <a:solidFill>
            <a:srgbClr val="CCFFFF"/>
          </a:solidFill>
          <a:ln w="38100">
            <a:solidFill>
              <a:schemeClr val="tx1"/>
            </a:solidFill>
          </a:ln>
        </p:spPr>
        <p:txBody>
          <a:bodyPr>
            <a:normAutofit fontScale="92500" lnSpcReduction="10000"/>
          </a:bodyPr>
          <a:lstStyle/>
          <a:p>
            <a:pPr hangingPunct="0"/>
            <a:r>
              <a:rPr lang="es-ES_tradnl" b="1" dirty="0"/>
              <a:t>F.4.</a:t>
            </a:r>
            <a:r>
              <a:rPr lang="es-ES_tradnl" dirty="0"/>
              <a:t> las palabras que se repiten en todas las opciones deben aparecer en la base o cuerpo del ítem.</a:t>
            </a:r>
            <a:endParaRPr lang="es-CL" dirty="0"/>
          </a:p>
          <a:p>
            <a:pPr hangingPunct="0"/>
            <a:r>
              <a:rPr lang="es-ES_tradnl" b="1" dirty="0"/>
              <a:t>F.5.</a:t>
            </a:r>
            <a:r>
              <a:rPr lang="es-ES_tradnl" dirty="0"/>
              <a:t> En la base del ítem se debe destacar cuál es la operación que debe hacer el alumno en esa pregunta: Marcar lo </a:t>
            </a:r>
            <a:r>
              <a:rPr lang="es-ES_tradnl" b="1" dirty="0"/>
              <a:t>INCORRECTO</a:t>
            </a:r>
            <a:r>
              <a:rPr lang="es-ES_tradnl" dirty="0"/>
              <a:t>, Marcar lo </a:t>
            </a:r>
            <a:r>
              <a:rPr lang="es-ES_tradnl" b="1" dirty="0"/>
              <a:t>CORRECTO</a:t>
            </a:r>
            <a:r>
              <a:rPr lang="es-ES_tradnl" dirty="0"/>
              <a:t>, Señalar la </a:t>
            </a:r>
            <a:r>
              <a:rPr lang="es-ES_tradnl" b="1" dirty="0"/>
              <a:t>EXCEPCIÓN.</a:t>
            </a:r>
            <a:endParaRPr lang="es-CL" dirty="0"/>
          </a:p>
          <a:p>
            <a:endParaRPr lang="es-CL" dirty="0"/>
          </a:p>
        </p:txBody>
      </p:sp>
      <p:pic>
        <p:nvPicPr>
          <p:cNvPr id="18434" name="Picture 2" descr="C:\Users\Jaime\AppData\Local\Microsoft\Windows\Temporary Internet Files\Content.IE5\ZPMEJ17B\MP9003995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8640"/>
            <a:ext cx="3683645" cy="597666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125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7" y="188640"/>
            <a:ext cx="5616624" cy="6408712"/>
          </a:xfrm>
          <a:solidFill>
            <a:srgbClr val="CCFFFF"/>
          </a:solidFill>
          <a:ln w="38100">
            <a:solidFill>
              <a:schemeClr val="tx1"/>
            </a:solidFill>
          </a:ln>
        </p:spPr>
        <p:txBody>
          <a:bodyPr>
            <a:normAutofit fontScale="92500" lnSpcReduction="20000"/>
          </a:bodyPr>
          <a:lstStyle/>
          <a:p>
            <a:pPr marL="0" indent="0" algn="just" hangingPunct="0">
              <a:buNone/>
            </a:pPr>
            <a:r>
              <a:rPr lang="es-ES_tradnl" b="1" dirty="0"/>
              <a:t>F.6.</a:t>
            </a:r>
            <a:r>
              <a:rPr lang="es-ES_tradnl" dirty="0"/>
              <a:t> Utilizar distractores plausibles, es decir que puedan ser elegidos como correctos por aquellos alumnos que no dominan claramente el tema.</a:t>
            </a:r>
            <a:endParaRPr lang="es-CL" dirty="0"/>
          </a:p>
          <a:p>
            <a:pPr marL="0" indent="0" algn="just" hangingPunct="0">
              <a:buNone/>
            </a:pPr>
            <a:r>
              <a:rPr lang="es-ES_tradnl" b="1" dirty="0"/>
              <a:t>F.7.</a:t>
            </a:r>
            <a:r>
              <a:rPr lang="es-ES_tradnl" dirty="0"/>
              <a:t> Los distractores y la respuesta correcta deben ser homogéneos:</a:t>
            </a:r>
            <a:endParaRPr lang="es-CL" dirty="0"/>
          </a:p>
          <a:p>
            <a:pPr marL="0" indent="0" algn="just" hangingPunct="0">
              <a:buNone/>
            </a:pPr>
            <a:r>
              <a:rPr lang="es-ES_tradnl" dirty="0"/>
              <a:t>	* Similar longitud: que la repuesta correcta no sea siempre la más larga y completa.</a:t>
            </a:r>
            <a:endParaRPr lang="es-CL" dirty="0"/>
          </a:p>
          <a:p>
            <a:pPr marL="0" indent="0" algn="just" hangingPunct="0">
              <a:buNone/>
            </a:pPr>
            <a:r>
              <a:rPr lang="es-ES_tradnl" dirty="0"/>
              <a:t>	* Similar vocabulario: que la respuesta correcta no sea la única que utiliza términos 	técnicos.</a:t>
            </a:r>
            <a:endParaRPr lang="es-CL" dirty="0"/>
          </a:p>
          <a:p>
            <a:pPr marL="0" indent="0" algn="just">
              <a:buNone/>
            </a:pPr>
            <a:r>
              <a:rPr lang="es-ES_tradnl" dirty="0"/>
              <a:t>	* Similar tipo de cosas: todos conceptos, todos fármacos, todos estudios </a:t>
            </a:r>
            <a:endParaRPr lang="es-CL" dirty="0"/>
          </a:p>
        </p:txBody>
      </p:sp>
      <p:pic>
        <p:nvPicPr>
          <p:cNvPr id="19458" name="Picture 2" descr="C:\Users\Jaime\AppData\Local\Microsoft\Windows\Temporary Internet Files\Content.IE5\X2PSOF7L\MC9003479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764704"/>
            <a:ext cx="2275325"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20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435280" cy="1143000"/>
          </a:xfrm>
          <a:solidFill>
            <a:schemeClr val="bg2">
              <a:lumMod val="90000"/>
            </a:schemeClr>
          </a:solidFill>
          <a:ln w="38100">
            <a:solidFill>
              <a:schemeClr val="tx1"/>
            </a:solidFill>
          </a:ln>
        </p:spPr>
        <p:txBody>
          <a:bodyPr/>
          <a:lstStyle/>
          <a:p>
            <a:r>
              <a:rPr lang="es-CL" dirty="0" smtClean="0"/>
              <a:t>Los </a:t>
            </a:r>
            <a:r>
              <a:rPr lang="es-CL" dirty="0" err="1" smtClean="0"/>
              <a:t>ítemes</a:t>
            </a:r>
            <a:endParaRPr lang="es-CL" dirty="0"/>
          </a:p>
        </p:txBody>
      </p:sp>
      <p:sp>
        <p:nvSpPr>
          <p:cNvPr id="3" name="2 Marcador de contenido"/>
          <p:cNvSpPr>
            <a:spLocks noGrp="1"/>
          </p:cNvSpPr>
          <p:nvPr>
            <p:ph idx="1"/>
          </p:nvPr>
        </p:nvSpPr>
        <p:spPr>
          <a:xfrm>
            <a:off x="323528" y="1556792"/>
            <a:ext cx="5410944" cy="4525963"/>
          </a:xfrm>
          <a:solidFill>
            <a:schemeClr val="bg2">
              <a:lumMod val="90000"/>
            </a:schemeClr>
          </a:solidFill>
          <a:ln w="38100">
            <a:solidFill>
              <a:srgbClr val="800000"/>
            </a:solidFill>
          </a:ln>
        </p:spPr>
        <p:txBody>
          <a:bodyPr>
            <a:normAutofit fontScale="85000" lnSpcReduction="10000"/>
          </a:bodyPr>
          <a:lstStyle/>
          <a:p>
            <a:endParaRPr lang="es-CL" b="1" dirty="0"/>
          </a:p>
          <a:p>
            <a:pPr algn="just"/>
            <a:r>
              <a:rPr lang="es-CL" dirty="0"/>
              <a:t>El término ítem se utiliza en evaluación para referirse a una pregunta en una prueba de corrección objetiva. En muchas ocasiones, en español, el término </a:t>
            </a:r>
            <a:r>
              <a:rPr lang="es-CL" i="1" dirty="0"/>
              <a:t>ítem</a:t>
            </a:r>
            <a:r>
              <a:rPr lang="es-CL" dirty="0"/>
              <a:t> puede utilizarse indistintamente como sinónimo de </a:t>
            </a:r>
            <a:r>
              <a:rPr lang="es-CL" i="1" dirty="0"/>
              <a:t>pregunta. </a:t>
            </a:r>
            <a:r>
              <a:rPr lang="es-CL" dirty="0"/>
              <a:t>Una tarea o ejercicio de evaluación puede incluir uno o más </a:t>
            </a:r>
            <a:r>
              <a:rPr lang="es-CL" dirty="0" err="1"/>
              <a:t>ítemes</a:t>
            </a:r>
            <a:r>
              <a:rPr lang="es-CL" dirty="0"/>
              <a:t>. </a:t>
            </a:r>
          </a:p>
          <a:p>
            <a:endParaRPr lang="es-CL" dirty="0"/>
          </a:p>
        </p:txBody>
      </p:sp>
      <p:pic>
        <p:nvPicPr>
          <p:cNvPr id="2050" name="Picture 2" descr="C:\Users\Jaime\AppData\Local\Microsoft\Windows\Temporary Internet Files\Content.IE5\E27035CU\MC9003970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416125"/>
            <a:ext cx="239822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84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5184576" cy="6192688"/>
          </a:xfrm>
          <a:solidFill>
            <a:srgbClr val="CCFFFF"/>
          </a:solidFill>
          <a:ln w="38100">
            <a:solidFill>
              <a:schemeClr val="tx1"/>
            </a:solidFill>
          </a:ln>
        </p:spPr>
        <p:txBody>
          <a:bodyPr>
            <a:normAutofit fontScale="85000" lnSpcReduction="10000"/>
          </a:bodyPr>
          <a:lstStyle/>
          <a:p>
            <a:pPr marL="0" indent="0" hangingPunct="0">
              <a:buNone/>
            </a:pPr>
            <a:r>
              <a:rPr lang="es-ES_tradnl" b="1" dirty="0"/>
              <a:t>F.10.</a:t>
            </a:r>
            <a:r>
              <a:rPr lang="es-ES_tradnl" dirty="0"/>
              <a:t> Intentar reducir la posibilidad de respuesta correcta por azar. Es conveniente usar 4  opciones ya que la posibilidad de azar es de 25%. Ideal sería utilizar 5 distractores para bajar la probabilidad a 20, pero es muy difícil encontrar, además de la correcta, 4 opciones elegibles más. Estudios de Índices de Dificultad muestran que en las pruebas con 5 opciones siempre aparece un distractor que no funciona, es decir, que no es elegido por nadie</a:t>
            </a:r>
            <a:r>
              <a:rPr lang="es-ES_tradnl" dirty="0" smtClean="0"/>
              <a:t>.</a:t>
            </a:r>
            <a:r>
              <a:rPr lang="es-ES_tradnl" dirty="0"/>
              <a:t> </a:t>
            </a:r>
            <a:endParaRPr lang="es-CL" dirty="0"/>
          </a:p>
          <a:p>
            <a:pPr marL="0" indent="0">
              <a:buNone/>
            </a:pPr>
            <a:r>
              <a:rPr lang="es-ES_tradnl" b="1" dirty="0"/>
              <a:t>F.11.</a:t>
            </a:r>
            <a:r>
              <a:rPr lang="es-ES_tradnl" dirty="0"/>
              <a:t> Ubicar la alternativa correcta al azar</a:t>
            </a:r>
            <a:endParaRPr lang="es-CL" dirty="0"/>
          </a:p>
        </p:txBody>
      </p:sp>
      <p:pic>
        <p:nvPicPr>
          <p:cNvPr id="22535" name="Picture 7" descr="C:\Users\Jaime\AppData\Local\Microsoft\Windows\Temporary Internet Files\Content.IE5\NIBZT0SL\MC9002382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17" y="260648"/>
            <a:ext cx="3096345" cy="619268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91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CCFFFF"/>
          </a:solidFill>
          <a:ln w="38100">
            <a:solidFill>
              <a:schemeClr val="tx1"/>
            </a:solidFill>
          </a:ln>
        </p:spPr>
        <p:txBody>
          <a:bodyPr>
            <a:normAutofit fontScale="90000"/>
          </a:bodyPr>
          <a:lstStyle/>
          <a:p>
            <a:r>
              <a:rPr lang="es-CL" dirty="0" smtClean="0"/>
              <a:t/>
            </a:r>
            <a:br>
              <a:rPr lang="es-CL" dirty="0" smtClean="0"/>
            </a:br>
            <a:r>
              <a:rPr lang="es-CL" dirty="0" smtClean="0"/>
              <a:t>Evitar</a:t>
            </a:r>
            <a:br>
              <a:rPr lang="es-CL" dirty="0" smtClean="0"/>
            </a:br>
            <a:endParaRPr lang="es-CL" dirty="0"/>
          </a:p>
        </p:txBody>
      </p:sp>
      <p:sp>
        <p:nvSpPr>
          <p:cNvPr id="3" name="2 Marcador de contenido"/>
          <p:cNvSpPr>
            <a:spLocks noGrp="1"/>
          </p:cNvSpPr>
          <p:nvPr>
            <p:ph idx="1"/>
          </p:nvPr>
        </p:nvSpPr>
        <p:spPr>
          <a:xfrm>
            <a:off x="457200" y="1600200"/>
            <a:ext cx="5915000" cy="4525963"/>
          </a:xfrm>
          <a:solidFill>
            <a:srgbClr val="CCFFFF"/>
          </a:solidFill>
          <a:ln w="38100">
            <a:solidFill>
              <a:schemeClr val="tx1"/>
            </a:solidFill>
          </a:ln>
        </p:spPr>
        <p:txBody>
          <a:bodyPr>
            <a:normAutofit fontScale="85000" lnSpcReduction="20000"/>
          </a:bodyPr>
          <a:lstStyle/>
          <a:p>
            <a:pPr marL="0" indent="0" hangingPunct="0">
              <a:buNone/>
            </a:pPr>
            <a:r>
              <a:rPr lang="es-ES_tradnl" b="1" dirty="0"/>
              <a:t>F.12.</a:t>
            </a:r>
            <a:r>
              <a:rPr lang="es-ES_tradnl" dirty="0"/>
              <a:t> Evitar como última opción “Todas las anteriores”. Si el alumno sabe lo suficiente como para encontrar que al menos 2 opciones son correctas, puede deducir que la respuesta correcta es “Todas las anteriores”; al mismo tiempo, si reconoce a una opción como incorrecta elimina automáticamente esta opción.</a:t>
            </a:r>
            <a:endParaRPr lang="es-CL" dirty="0"/>
          </a:p>
          <a:p>
            <a:pPr marL="0" indent="0" hangingPunct="0">
              <a:buNone/>
            </a:pPr>
            <a:r>
              <a:rPr lang="es-ES_tradnl" b="1" dirty="0" smtClean="0"/>
              <a:t>F.13</a:t>
            </a:r>
            <a:r>
              <a:rPr lang="es-ES_tradnl" b="1" dirty="0"/>
              <a:t>.</a:t>
            </a:r>
            <a:r>
              <a:rPr lang="es-ES_tradnl" dirty="0"/>
              <a:t> Evitar como última opción “Ninguna de las anteriores” o “Ninguna es correcta”. La explicación lógica es semejante a la del apartado anterior.</a:t>
            </a:r>
            <a:endParaRPr lang="es-CL" dirty="0"/>
          </a:p>
          <a:p>
            <a:endParaRPr lang="es-CL" dirty="0"/>
          </a:p>
        </p:txBody>
      </p:sp>
      <p:pic>
        <p:nvPicPr>
          <p:cNvPr id="20482" name="Picture 2" descr="C:\Users\Jaime\AppData\Local\Microsoft\Windows\Temporary Internet Files\Content.IE5\UX74Z68Z\MC9003036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780928"/>
            <a:ext cx="1776679" cy="178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772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CCFFFF"/>
          </a:solidFill>
          <a:ln w="38100">
            <a:solidFill>
              <a:schemeClr val="tx1"/>
            </a:solidFill>
          </a:ln>
        </p:spPr>
        <p:txBody>
          <a:bodyPr>
            <a:normAutofit fontScale="90000"/>
          </a:bodyPr>
          <a:lstStyle/>
          <a:p>
            <a:r>
              <a:rPr lang="es-CL" dirty="0" smtClean="0"/>
              <a:t/>
            </a:r>
            <a:br>
              <a:rPr lang="es-CL" dirty="0" smtClean="0"/>
            </a:br>
            <a:r>
              <a:rPr lang="es-CL" dirty="0" smtClean="0"/>
              <a:t>Puntuación</a:t>
            </a:r>
            <a:br>
              <a:rPr lang="es-CL" dirty="0" smtClean="0"/>
            </a:br>
            <a:endParaRPr lang="es-CL" dirty="0"/>
          </a:p>
        </p:txBody>
      </p:sp>
      <p:sp>
        <p:nvSpPr>
          <p:cNvPr id="3" name="2 Marcador de contenido"/>
          <p:cNvSpPr>
            <a:spLocks noGrp="1"/>
          </p:cNvSpPr>
          <p:nvPr>
            <p:ph idx="1"/>
          </p:nvPr>
        </p:nvSpPr>
        <p:spPr>
          <a:xfrm>
            <a:off x="457200" y="1600200"/>
            <a:ext cx="4834880" cy="4525963"/>
          </a:xfrm>
          <a:solidFill>
            <a:srgbClr val="CCFFFF"/>
          </a:solidFill>
          <a:ln w="38100">
            <a:solidFill>
              <a:schemeClr val="tx1"/>
            </a:solidFill>
          </a:ln>
        </p:spPr>
        <p:txBody>
          <a:bodyPr>
            <a:normAutofit fontScale="92500" lnSpcReduction="20000"/>
          </a:bodyPr>
          <a:lstStyle/>
          <a:p>
            <a:pPr marL="0" indent="0" hangingPunct="0">
              <a:buNone/>
            </a:pPr>
            <a:r>
              <a:rPr lang="es-ES_tradnl" dirty="0" smtClean="0"/>
              <a:t>Asignando </a:t>
            </a:r>
            <a:r>
              <a:rPr lang="es-ES_tradnl" dirty="0"/>
              <a:t>el mismo  puntaje a cada pregunta bien respondida. Por ejemplo: todas valen un punto.</a:t>
            </a:r>
            <a:endParaRPr lang="es-CL" dirty="0"/>
          </a:p>
          <a:p>
            <a:pPr marL="0" indent="0" hangingPunct="0">
              <a:buNone/>
            </a:pPr>
            <a:r>
              <a:rPr lang="es-ES_tradnl" dirty="0"/>
              <a:t>No hay una sugerencia inequívoca en cuanto a la conveniencia o no de descontar puntaje. Es una posibilidad a ser analizada en cada oportunidad en que se implemente la prueba. </a:t>
            </a:r>
            <a:endParaRPr lang="es-ES_tradnl" dirty="0" smtClean="0"/>
          </a:p>
          <a:p>
            <a:endParaRPr lang="es-CL" dirty="0"/>
          </a:p>
        </p:txBody>
      </p:sp>
      <p:pic>
        <p:nvPicPr>
          <p:cNvPr id="21510" name="Picture 6" descr="C:\Users\Jaime\AppData\Local\Microsoft\Windows\Temporary Internet Files\Content.IE5\504EJ2D5\MP9004423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00808"/>
            <a:ext cx="3122408" cy="43204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61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a:ln w="38100">
            <a:solidFill>
              <a:schemeClr val="tx1"/>
            </a:solidFill>
          </a:ln>
        </p:spPr>
        <p:txBody>
          <a:bodyPr/>
          <a:lstStyle/>
          <a:p>
            <a:r>
              <a:rPr lang="es-CL" dirty="0" smtClean="0"/>
              <a:t>ACTIVIDAD</a:t>
            </a:r>
            <a:endParaRPr lang="es-CL" dirty="0"/>
          </a:p>
        </p:txBody>
      </p:sp>
      <p:sp>
        <p:nvSpPr>
          <p:cNvPr id="3" name="2 Marcador de contenido"/>
          <p:cNvSpPr>
            <a:spLocks noGrp="1"/>
          </p:cNvSpPr>
          <p:nvPr>
            <p:ph idx="1"/>
          </p:nvPr>
        </p:nvSpPr>
        <p:spPr>
          <a:solidFill>
            <a:srgbClr val="FFC000"/>
          </a:solidFill>
          <a:ln w="38100">
            <a:solidFill>
              <a:schemeClr val="tx1"/>
            </a:solidFill>
          </a:ln>
        </p:spPr>
        <p:txBody>
          <a:bodyPr>
            <a:normAutofit fontScale="40000" lnSpcReduction="20000"/>
          </a:bodyPr>
          <a:lstStyle/>
          <a:p>
            <a:pPr lvl="0"/>
            <a:r>
              <a:rPr lang="es-CL" dirty="0"/>
              <a:t>Crea un guía </a:t>
            </a:r>
            <a:r>
              <a:rPr lang="es-CL" dirty="0" smtClean="0"/>
              <a:t>o prueba para que sea desarrollada </a:t>
            </a:r>
            <a:r>
              <a:rPr lang="es-CL" dirty="0"/>
              <a:t>por una alumno de </a:t>
            </a:r>
            <a:r>
              <a:rPr lang="es-CL" dirty="0" smtClean="0"/>
              <a:t> </a:t>
            </a:r>
            <a:r>
              <a:rPr lang="es-CL" dirty="0"/>
              <a:t>segundo ciclo, que tenga las siguientes características:</a:t>
            </a:r>
          </a:p>
          <a:p>
            <a:pPr lvl="0"/>
            <a:r>
              <a:rPr lang="es-CL" dirty="0"/>
              <a:t>Identificación de la institución (logo, nombre, dirección)</a:t>
            </a:r>
          </a:p>
          <a:p>
            <a:pPr lvl="0"/>
            <a:r>
              <a:rPr lang="es-CL" dirty="0"/>
              <a:t>Datos para la identificación personal del alumno (nombre, curso, fecha, N° de Lista)</a:t>
            </a:r>
          </a:p>
          <a:p>
            <a:pPr lvl="0"/>
            <a:r>
              <a:rPr lang="es-CL" dirty="0"/>
              <a:t>Mínimo de tres </a:t>
            </a:r>
            <a:r>
              <a:rPr lang="es-CL" dirty="0" err="1"/>
              <a:t>ítemes</a:t>
            </a:r>
            <a:r>
              <a:rPr lang="es-CL" dirty="0"/>
              <a:t> diferentes :</a:t>
            </a:r>
          </a:p>
          <a:p>
            <a:pPr lvl="0"/>
            <a:r>
              <a:rPr lang="es-CL" dirty="0"/>
              <a:t>Selección múltiple:</a:t>
            </a:r>
          </a:p>
          <a:p>
            <a:pPr lvl="0"/>
            <a:r>
              <a:rPr lang="es-CL" dirty="0"/>
              <a:t>A.</a:t>
            </a:r>
          </a:p>
          <a:p>
            <a:pPr lvl="0"/>
            <a:r>
              <a:rPr lang="es-CL" dirty="0"/>
              <a:t>B.</a:t>
            </a:r>
          </a:p>
          <a:p>
            <a:pPr lvl="0"/>
            <a:r>
              <a:rPr lang="es-CL" dirty="0"/>
              <a:t>C.</a:t>
            </a:r>
          </a:p>
          <a:p>
            <a:pPr lvl="0"/>
            <a:r>
              <a:rPr lang="es-CL" dirty="0"/>
              <a:t>D.</a:t>
            </a:r>
          </a:p>
          <a:p>
            <a:pPr lvl="0"/>
            <a:r>
              <a:rPr lang="es-CL" dirty="0"/>
              <a:t>Verdadero o Falso</a:t>
            </a:r>
          </a:p>
          <a:p>
            <a:pPr lvl="0"/>
            <a:r>
              <a:rPr lang="es-CL" dirty="0"/>
              <a:t>(___V___) (___F___)</a:t>
            </a:r>
          </a:p>
          <a:p>
            <a:pPr lvl="0"/>
            <a:r>
              <a:rPr lang="es-CL" dirty="0"/>
              <a:t>Términos Pareados</a:t>
            </a:r>
          </a:p>
          <a:p>
            <a:pPr lvl="0"/>
            <a:r>
              <a:rPr lang="es-CL" dirty="0"/>
              <a:t>Columna A                                                Columna B</a:t>
            </a:r>
          </a:p>
          <a:p>
            <a:pPr lvl="0"/>
            <a:r>
              <a:rPr lang="es-CL" dirty="0" err="1"/>
              <a:t>Completación</a:t>
            </a:r>
            <a:r>
              <a:rPr lang="es-CL" dirty="0"/>
              <a:t> de oraciones</a:t>
            </a:r>
          </a:p>
          <a:p>
            <a:pPr hangingPunct="0"/>
            <a:r>
              <a:rPr lang="es-ES_tradnl" dirty="0"/>
              <a:t>XXXXXXX……………………………………..</a:t>
            </a:r>
            <a:r>
              <a:rPr lang="es-ES_tradnl" dirty="0" err="1"/>
              <a:t>xxxxxxxxxxxxxxxxxxxxxx</a:t>
            </a:r>
            <a:r>
              <a:rPr lang="es-ES_tradnl" dirty="0" smtClean="0"/>
              <a:t>.</a:t>
            </a:r>
          </a:p>
          <a:p>
            <a:pPr hangingPunct="0"/>
            <a:r>
              <a:rPr lang="es-ES_tradnl" dirty="0" smtClean="0"/>
              <a:t>Cada ítem debe tener un mínimo de 10 preguntas.</a:t>
            </a:r>
            <a:endParaRPr lang="es-CL" dirty="0"/>
          </a:p>
          <a:p>
            <a:pPr lvl="0"/>
            <a:r>
              <a:rPr lang="es-CL" dirty="0" smtClean="0"/>
              <a:t>Las </a:t>
            </a:r>
            <a:r>
              <a:rPr lang="es-CL" dirty="0"/>
              <a:t>guías deben tener instrucciones claras y precisas que sean entendible para el nivel de los alumnos a los que va dirigida.</a:t>
            </a:r>
          </a:p>
          <a:p>
            <a:pPr lvl="0"/>
            <a:r>
              <a:rPr lang="es-CL" dirty="0"/>
              <a:t>El contenido para la guía </a:t>
            </a:r>
            <a:r>
              <a:rPr lang="es-CL" dirty="0" smtClean="0"/>
              <a:t> gramática</a:t>
            </a:r>
            <a:endParaRPr lang="es-CL" dirty="0"/>
          </a:p>
        </p:txBody>
      </p:sp>
    </p:spTree>
    <p:extLst>
      <p:ext uri="{BB962C8B-B14F-4D97-AF65-F5344CB8AC3E}">
        <p14:creationId xmlns:p14="http://schemas.microsoft.com/office/powerpoint/2010/main" val="3986055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lumMod val="90000"/>
            </a:schemeClr>
          </a:solidFill>
          <a:ln w="38100">
            <a:solidFill>
              <a:schemeClr val="tx2"/>
            </a:solidFill>
          </a:ln>
        </p:spPr>
        <p:txBody>
          <a:bodyPr/>
          <a:lstStyle/>
          <a:p>
            <a:r>
              <a:rPr lang="es-CL" dirty="0" smtClean="0">
                <a:solidFill>
                  <a:schemeClr val="bg1"/>
                </a:solidFill>
              </a:rPr>
              <a:t>TIPOS DE ÍTEMES</a:t>
            </a:r>
            <a:endParaRPr lang="es-CL"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54453586"/>
              </p:ext>
            </p:extLst>
          </p:nvPr>
        </p:nvGraphicFramePr>
        <p:xfrm>
          <a:off x="107504" y="2564904"/>
          <a:ext cx="9036496"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91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CFF"/>
          </a:solidFill>
          <a:ln w="28575">
            <a:solidFill>
              <a:schemeClr val="tx1"/>
            </a:solidFill>
          </a:ln>
        </p:spPr>
        <p:txBody>
          <a:bodyPr>
            <a:normAutofit fontScale="90000"/>
          </a:bodyPr>
          <a:lstStyle/>
          <a:p>
            <a:pPr hangingPunct="0"/>
            <a:r>
              <a:rPr lang="es-ES_tradnl" dirty="0"/>
              <a:t> </a:t>
            </a:r>
            <a:r>
              <a:rPr lang="es-CL" dirty="0"/>
              <a:t/>
            </a:r>
            <a:br>
              <a:rPr lang="es-CL" dirty="0"/>
            </a:br>
            <a:r>
              <a:rPr lang="es-ES_tradnl" b="1" dirty="0"/>
              <a:t>A. ÍTEM DE REDACCIÓN SIMPLE.</a:t>
            </a:r>
            <a:r>
              <a:rPr lang="es-CL" dirty="0"/>
              <a:t/>
            </a:r>
            <a:br>
              <a:rPr lang="es-CL" dirty="0"/>
            </a:br>
            <a:endParaRPr lang="es-CL" dirty="0"/>
          </a:p>
        </p:txBody>
      </p:sp>
      <p:sp>
        <p:nvSpPr>
          <p:cNvPr id="3" name="2 Marcador de contenido"/>
          <p:cNvSpPr>
            <a:spLocks noGrp="1"/>
          </p:cNvSpPr>
          <p:nvPr>
            <p:ph idx="1"/>
          </p:nvPr>
        </p:nvSpPr>
        <p:spPr>
          <a:xfrm>
            <a:off x="467544" y="1628800"/>
            <a:ext cx="4474840" cy="4929411"/>
          </a:xfrm>
          <a:solidFill>
            <a:srgbClr val="FFCCFF"/>
          </a:solidFill>
          <a:ln w="28575">
            <a:solidFill>
              <a:schemeClr val="tx1"/>
            </a:solidFill>
          </a:ln>
        </p:spPr>
        <p:txBody>
          <a:bodyPr>
            <a:normAutofit fontScale="77500" lnSpcReduction="20000"/>
          </a:bodyPr>
          <a:lstStyle/>
          <a:p>
            <a:pPr marL="88900" indent="-88900" algn="just" hangingPunct="0"/>
            <a:r>
              <a:rPr lang="es-ES_tradnl" sz="3600" dirty="0"/>
              <a:t>Las preguntas o consignas se redactan en forma tal que no den lugar a respuestas equívocas o incompletas: exigen univocidad.</a:t>
            </a:r>
            <a:endParaRPr lang="es-CL" sz="3600" dirty="0"/>
          </a:p>
          <a:p>
            <a:pPr marL="88900" indent="-88900" algn="just" hangingPunct="0"/>
            <a:r>
              <a:rPr lang="es-ES_tradnl" sz="3600" u="sng" dirty="0" smtClean="0"/>
              <a:t>Ejemplo </a:t>
            </a:r>
            <a:r>
              <a:rPr lang="es-ES_tradnl" sz="3600" u="sng" dirty="0"/>
              <a:t>de mal ítem</a:t>
            </a:r>
            <a:r>
              <a:rPr lang="es-ES_tradnl" sz="3600" dirty="0"/>
              <a:t>: “¿Cuáles son los síntomas más comunes de la Fiebre Hemorrágica Argentina?”</a:t>
            </a:r>
            <a:endParaRPr lang="es-CL" sz="3600" dirty="0"/>
          </a:p>
          <a:p>
            <a:pPr marL="88900" indent="-88900" algn="just" hangingPunct="0"/>
            <a:r>
              <a:rPr lang="es-ES_tradnl" sz="3600" u="sng" dirty="0"/>
              <a:t>Ítem mejorado:</a:t>
            </a:r>
            <a:r>
              <a:rPr lang="es-ES_tradnl" sz="3600" dirty="0"/>
              <a:t> “Enuncie los 5 (cinco) síntomas más frecuentes Fiebre Hemorrágica Argentina.”</a:t>
            </a:r>
            <a:endParaRPr lang="es-CL" sz="3600" dirty="0"/>
          </a:p>
          <a:p>
            <a:pPr algn="just"/>
            <a:endParaRPr lang="es-CL" dirty="0"/>
          </a:p>
        </p:txBody>
      </p:sp>
      <p:pic>
        <p:nvPicPr>
          <p:cNvPr id="3074" name="Picture 2" descr="C:\Users\Jaime\AppData\Local\Microsoft\Windows\Temporary Internet Files\Content.IE5\ZPMEJ17B\MC9002403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844824"/>
            <a:ext cx="2998140" cy="39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2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a:solidFill>
            <a:srgbClr val="9999FF"/>
          </a:solidFill>
          <a:ln w="38100">
            <a:solidFill>
              <a:schemeClr val="tx1"/>
            </a:solidFill>
          </a:ln>
        </p:spPr>
        <p:txBody>
          <a:bodyPr>
            <a:normAutofit fontScale="90000"/>
          </a:bodyPr>
          <a:lstStyle/>
          <a:p>
            <a:r>
              <a:rPr lang="es-ES_tradnl" b="1" dirty="0" smtClean="0">
                <a:solidFill>
                  <a:schemeClr val="bg1"/>
                </a:solidFill>
              </a:rPr>
              <a:t/>
            </a:r>
            <a:br>
              <a:rPr lang="es-ES_tradnl" b="1" dirty="0" smtClean="0">
                <a:solidFill>
                  <a:schemeClr val="bg1"/>
                </a:solidFill>
              </a:rPr>
            </a:br>
            <a:r>
              <a:rPr lang="es-ES_tradnl" b="1" dirty="0" smtClean="0">
                <a:solidFill>
                  <a:schemeClr val="bg1"/>
                </a:solidFill>
              </a:rPr>
              <a:t>B</a:t>
            </a:r>
            <a:r>
              <a:rPr lang="es-ES_tradnl" b="1" dirty="0">
                <a:solidFill>
                  <a:schemeClr val="bg1"/>
                </a:solidFill>
              </a:rPr>
              <a:t>. ÍTEM DE COMPLETACIÓN.</a:t>
            </a:r>
            <a:r>
              <a:rPr lang="es-CL" dirty="0">
                <a:solidFill>
                  <a:schemeClr val="bg1"/>
                </a:solidFill>
              </a:rPr>
              <a:t/>
            </a:r>
            <a:br>
              <a:rPr lang="es-CL" dirty="0">
                <a:solidFill>
                  <a:schemeClr val="bg1"/>
                </a:solidFill>
              </a:rPr>
            </a:br>
            <a:endParaRPr lang="es-CL" dirty="0">
              <a:solidFill>
                <a:schemeClr val="bg1"/>
              </a:solidFill>
            </a:endParaRPr>
          </a:p>
        </p:txBody>
      </p:sp>
      <p:sp>
        <p:nvSpPr>
          <p:cNvPr id="3" name="2 Marcador de contenido"/>
          <p:cNvSpPr>
            <a:spLocks noGrp="1"/>
          </p:cNvSpPr>
          <p:nvPr>
            <p:ph idx="1"/>
          </p:nvPr>
        </p:nvSpPr>
        <p:spPr>
          <a:xfrm>
            <a:off x="457200" y="1600200"/>
            <a:ext cx="8219256" cy="4525963"/>
          </a:xfrm>
          <a:solidFill>
            <a:srgbClr val="00B0F0"/>
          </a:solidFill>
          <a:ln w="38100">
            <a:solidFill>
              <a:schemeClr val="tx1"/>
            </a:solidFill>
          </a:ln>
        </p:spPr>
        <p:txBody>
          <a:bodyPr>
            <a:normAutofit fontScale="85000" lnSpcReduction="20000"/>
          </a:bodyPr>
          <a:lstStyle/>
          <a:p>
            <a:pPr marL="0" indent="0" hangingPunct="0">
              <a:buNone/>
            </a:pPr>
            <a:r>
              <a:rPr lang="es-ES_tradnl" b="1" dirty="0">
                <a:solidFill>
                  <a:schemeClr val="bg1"/>
                </a:solidFill>
              </a:rPr>
              <a:t>B.2.</a:t>
            </a:r>
            <a:r>
              <a:rPr lang="es-ES_tradnl" dirty="0">
                <a:solidFill>
                  <a:schemeClr val="bg1"/>
                </a:solidFill>
              </a:rPr>
              <a:t> Debe preguntarse conocimientos o información.</a:t>
            </a:r>
            <a:endParaRPr lang="es-CL" dirty="0">
              <a:solidFill>
                <a:schemeClr val="bg1"/>
              </a:solidFill>
            </a:endParaRPr>
          </a:p>
          <a:p>
            <a:pPr marL="88900" indent="-88900" algn="just" hangingPunct="0"/>
            <a:r>
              <a:rPr lang="es-ES_tradnl" dirty="0">
                <a:solidFill>
                  <a:schemeClr val="bg1"/>
                </a:solidFill>
              </a:rPr>
              <a:t>No deben preguntarse opiniones o creencias personales del estilo ¿Qué cree usted ... ?; ¿Qué piensa usted sobre .... ?, ¿Qué opinión le merece ... ?, ya que casi cualquier respuesta debe ser aceptada como válida por que el alumnos puede creer, pensar u opinar de manera muy distinta a la información científicamente aceptada como verdadera. Si no contesta como espera el docente no se podrá discriminar si es porque no sabe, no leyó,  no estudió o porque no comparte la información y opina diferente, en cuyo caso no se lo puede sancionar por pensar distinto.</a:t>
            </a:r>
            <a:endParaRPr lang="es-CL" dirty="0">
              <a:solidFill>
                <a:schemeClr val="bg1"/>
              </a:solidFill>
            </a:endParaRPr>
          </a:p>
          <a:p>
            <a:endParaRPr lang="es-CL" dirty="0">
              <a:solidFill>
                <a:schemeClr val="bg1"/>
              </a:solidFill>
            </a:endParaRPr>
          </a:p>
        </p:txBody>
      </p:sp>
    </p:spTree>
    <p:extLst>
      <p:ext uri="{BB962C8B-B14F-4D97-AF65-F5344CB8AC3E}">
        <p14:creationId xmlns:p14="http://schemas.microsoft.com/office/powerpoint/2010/main" val="391883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60000"/>
              <a:lumOff val="40000"/>
            </a:schemeClr>
          </a:solidFill>
        </p:spPr>
        <p:txBody>
          <a:bodyPr>
            <a:normAutofit fontScale="90000"/>
          </a:bodyPr>
          <a:lstStyle/>
          <a:p>
            <a:r>
              <a:rPr lang="es-CL" dirty="0" smtClean="0"/>
              <a:t/>
            </a:r>
            <a:br>
              <a:rPr lang="es-CL" dirty="0" smtClean="0"/>
            </a:br>
            <a:r>
              <a:rPr lang="es-CL" dirty="0" smtClean="0">
                <a:solidFill>
                  <a:schemeClr val="bg1"/>
                </a:solidFill>
              </a:rPr>
              <a:t>Ejemplos</a:t>
            </a:r>
            <a:r>
              <a:rPr lang="es-CL" dirty="0" smtClean="0"/>
              <a:t/>
            </a:r>
            <a:br>
              <a:rPr lang="es-CL" dirty="0" smtClean="0"/>
            </a:br>
            <a:endParaRPr lang="es-CL" dirty="0"/>
          </a:p>
        </p:txBody>
      </p:sp>
      <p:sp>
        <p:nvSpPr>
          <p:cNvPr id="3" name="2 Marcador de contenido"/>
          <p:cNvSpPr>
            <a:spLocks noGrp="1"/>
          </p:cNvSpPr>
          <p:nvPr>
            <p:ph idx="1"/>
          </p:nvPr>
        </p:nvSpPr>
        <p:spPr>
          <a:xfrm>
            <a:off x="467544" y="1484784"/>
            <a:ext cx="4752528" cy="4525963"/>
          </a:xfrm>
          <a:solidFill>
            <a:schemeClr val="tx2">
              <a:lumMod val="60000"/>
              <a:lumOff val="40000"/>
            </a:schemeClr>
          </a:solidFill>
        </p:spPr>
        <p:txBody>
          <a:bodyPr>
            <a:normAutofit/>
          </a:bodyPr>
          <a:lstStyle/>
          <a:p>
            <a:pPr hangingPunct="0"/>
            <a:r>
              <a:rPr lang="es-ES_tradnl" b="1" dirty="0">
                <a:solidFill>
                  <a:schemeClr val="bg1"/>
                </a:solidFill>
              </a:rPr>
              <a:t>Mal ítem:</a:t>
            </a:r>
            <a:r>
              <a:rPr lang="es-ES_tradnl" dirty="0">
                <a:solidFill>
                  <a:schemeClr val="bg1"/>
                </a:solidFill>
              </a:rPr>
              <a:t> “¿Quién cree usted que descubrió América?”. </a:t>
            </a:r>
            <a:endParaRPr lang="es-CL" dirty="0">
              <a:solidFill>
                <a:schemeClr val="bg1"/>
              </a:solidFill>
            </a:endParaRPr>
          </a:p>
          <a:p>
            <a:pPr hangingPunct="0"/>
            <a:r>
              <a:rPr lang="es-ES_tradnl" b="1" dirty="0">
                <a:solidFill>
                  <a:schemeClr val="bg1"/>
                </a:solidFill>
              </a:rPr>
              <a:t>Ítem mejorado</a:t>
            </a:r>
            <a:r>
              <a:rPr lang="es-ES_tradnl" dirty="0">
                <a:solidFill>
                  <a:schemeClr val="bg1"/>
                </a:solidFill>
              </a:rPr>
              <a:t>: “¿Cómo se llamó el hombre que descubrió América?”</a:t>
            </a:r>
            <a:endParaRPr lang="es-CL" dirty="0">
              <a:solidFill>
                <a:schemeClr val="bg1"/>
              </a:solidFill>
            </a:endParaRPr>
          </a:p>
          <a:p>
            <a:endParaRPr lang="es-CL" dirty="0"/>
          </a:p>
        </p:txBody>
      </p:sp>
      <p:pic>
        <p:nvPicPr>
          <p:cNvPr id="4098" name="Picture 2" descr="C:\Users\Jaime\AppData\Local\Microsoft\Windows\Temporary Internet Files\Content.IE5\QGQBL1HA\MC9003971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9664" y="1484784"/>
            <a:ext cx="3386792" cy="4536504"/>
          </a:xfrm>
          <a:prstGeom prst="rect">
            <a:avLst/>
          </a:prstGeom>
          <a:solidFill>
            <a:schemeClr val="tx2">
              <a:lumMod val="60000"/>
              <a:lumOff val="40000"/>
            </a:schemeClr>
          </a:solidFill>
        </p:spPr>
      </p:pic>
    </p:spTree>
    <p:extLst>
      <p:ext uri="{BB962C8B-B14F-4D97-AF65-F5344CB8AC3E}">
        <p14:creationId xmlns:p14="http://schemas.microsoft.com/office/powerpoint/2010/main" val="251333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15156"/>
            <a:ext cx="5328592" cy="6264696"/>
          </a:xfrm>
          <a:solidFill>
            <a:schemeClr val="tx2">
              <a:lumMod val="60000"/>
              <a:lumOff val="40000"/>
            </a:schemeClr>
          </a:solidFill>
          <a:ln w="38100">
            <a:solidFill>
              <a:schemeClr val="tx1"/>
            </a:solidFill>
          </a:ln>
        </p:spPr>
        <p:txBody>
          <a:bodyPr>
            <a:normAutofit fontScale="92500" lnSpcReduction="20000"/>
          </a:bodyPr>
          <a:lstStyle/>
          <a:p>
            <a:pPr hangingPunct="0"/>
            <a:r>
              <a:rPr lang="es-ES_tradnl" b="1" dirty="0">
                <a:solidFill>
                  <a:schemeClr val="bg1"/>
                </a:solidFill>
              </a:rPr>
              <a:t>B.3.</a:t>
            </a:r>
            <a:r>
              <a:rPr lang="es-ES_tradnl" dirty="0">
                <a:solidFill>
                  <a:schemeClr val="bg1"/>
                </a:solidFill>
              </a:rPr>
              <a:t> Exigen univocidad: una única posibilidad de respuesta correcta.</a:t>
            </a:r>
            <a:endParaRPr lang="es-CL" dirty="0">
              <a:solidFill>
                <a:schemeClr val="bg1"/>
              </a:solidFill>
            </a:endParaRPr>
          </a:p>
          <a:p>
            <a:pPr hangingPunct="0"/>
            <a:r>
              <a:rPr lang="es-ES_tradnl" b="1" dirty="0">
                <a:solidFill>
                  <a:schemeClr val="bg1"/>
                </a:solidFill>
              </a:rPr>
              <a:t>Mal ítem</a:t>
            </a:r>
            <a:r>
              <a:rPr lang="es-ES_tradnl" dirty="0">
                <a:solidFill>
                  <a:schemeClr val="bg1"/>
                </a:solidFill>
              </a:rPr>
              <a:t>: “América fue descubierta por ...........................”</a:t>
            </a:r>
            <a:endParaRPr lang="es-CL" dirty="0">
              <a:solidFill>
                <a:schemeClr val="bg1"/>
              </a:solidFill>
            </a:endParaRPr>
          </a:p>
          <a:p>
            <a:pPr hangingPunct="0"/>
            <a:r>
              <a:rPr lang="es-ES_tradnl" dirty="0">
                <a:solidFill>
                  <a:schemeClr val="bg1"/>
                </a:solidFill>
              </a:rPr>
              <a:t>En este ítem, las respuestas posibles y correctas son múltiples: un genovés, un hombre, los españoles, casualidad, un aventurero e incluso Cristóbal Colón.</a:t>
            </a:r>
            <a:endParaRPr lang="es-CL" dirty="0">
              <a:solidFill>
                <a:schemeClr val="bg1"/>
              </a:solidFill>
            </a:endParaRPr>
          </a:p>
          <a:p>
            <a:pPr hangingPunct="0"/>
            <a:r>
              <a:rPr lang="es-ES_tradnl" b="1" dirty="0">
                <a:solidFill>
                  <a:schemeClr val="bg1"/>
                </a:solidFill>
              </a:rPr>
              <a:t>Ítem mejorado</a:t>
            </a:r>
            <a:r>
              <a:rPr lang="es-ES_tradnl" dirty="0">
                <a:solidFill>
                  <a:schemeClr val="bg1"/>
                </a:solidFill>
              </a:rPr>
              <a:t>: “América fue descubierta por un hombre llamado .....................................”</a:t>
            </a:r>
            <a:endParaRPr lang="es-CL" dirty="0">
              <a:solidFill>
                <a:schemeClr val="bg1"/>
              </a:solidFill>
            </a:endParaRPr>
          </a:p>
          <a:p>
            <a:endParaRPr lang="es-CL" dirty="0">
              <a:solidFill>
                <a:schemeClr val="bg1"/>
              </a:solidFill>
            </a:endParaRPr>
          </a:p>
        </p:txBody>
      </p:sp>
      <p:pic>
        <p:nvPicPr>
          <p:cNvPr id="5122" name="Picture 2" descr="C:\Users\Jaime\AppData\Local\Microsoft\Windows\Temporary Internet Files\Content.IE5\ZPMEJ17B\MC9004380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992288"/>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95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57372" y="172206"/>
            <a:ext cx="4402832" cy="5865515"/>
          </a:xfrm>
          <a:solidFill>
            <a:schemeClr val="tx2">
              <a:lumMod val="60000"/>
              <a:lumOff val="40000"/>
            </a:schemeClr>
          </a:solidFill>
          <a:ln w="38100">
            <a:solidFill>
              <a:schemeClr val="tx1"/>
            </a:solidFill>
          </a:ln>
        </p:spPr>
        <p:txBody>
          <a:bodyPr>
            <a:normAutofit lnSpcReduction="10000"/>
          </a:bodyPr>
          <a:lstStyle/>
          <a:p>
            <a:pPr hangingPunct="0"/>
            <a:r>
              <a:rPr lang="es-ES_tradnl" b="1" dirty="0">
                <a:solidFill>
                  <a:schemeClr val="bg1"/>
                </a:solidFill>
              </a:rPr>
              <a:t>5. Nunca se debe omitir el verbo.</a:t>
            </a:r>
            <a:endParaRPr lang="es-CL" dirty="0">
              <a:solidFill>
                <a:schemeClr val="bg1"/>
              </a:solidFill>
            </a:endParaRPr>
          </a:p>
          <a:p>
            <a:pPr hangingPunct="0"/>
            <a:r>
              <a:rPr lang="pt-BR" b="1" dirty="0">
                <a:solidFill>
                  <a:schemeClr val="bg1"/>
                </a:solidFill>
              </a:rPr>
              <a:t>Mal item:</a:t>
            </a:r>
            <a:r>
              <a:rPr lang="pt-BR" dirty="0">
                <a:solidFill>
                  <a:schemeClr val="bg1"/>
                </a:solidFill>
              </a:rPr>
              <a:t> “América ...............................Cristóbal Colón”. </a:t>
            </a:r>
            <a:endParaRPr lang="es-CL" dirty="0">
              <a:solidFill>
                <a:schemeClr val="bg1"/>
              </a:solidFill>
            </a:endParaRPr>
          </a:p>
          <a:p>
            <a:pPr hangingPunct="0"/>
            <a:r>
              <a:rPr lang="es-ES_tradnl" dirty="0">
                <a:solidFill>
                  <a:schemeClr val="bg1"/>
                </a:solidFill>
              </a:rPr>
              <a:t>Las relaciones que unen estos dos términos son extremadamente variables y múltiples para alumnos con imaginación. </a:t>
            </a:r>
            <a:endParaRPr lang="es-CL" dirty="0">
              <a:solidFill>
                <a:schemeClr val="bg1"/>
              </a:solidFill>
            </a:endParaRPr>
          </a:p>
          <a:p>
            <a:endParaRPr lang="es-CL" dirty="0">
              <a:solidFill>
                <a:schemeClr val="bg1"/>
              </a:solidFill>
            </a:endParaRPr>
          </a:p>
        </p:txBody>
      </p:sp>
      <p:pic>
        <p:nvPicPr>
          <p:cNvPr id="7170" name="Picture 2" descr="C:\Users\Jaime\AppData\Local\Microsoft\Windows\Temporary Internet Files\Content.IE5\E27035CU\MP9003876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88640"/>
            <a:ext cx="4161837" cy="5832648"/>
          </a:xfrm>
          <a:prstGeom prst="rect">
            <a:avLst/>
          </a:prstGeom>
          <a:solidFill>
            <a:schemeClr val="tx2">
              <a:lumMod val="60000"/>
              <a:lumOff val="40000"/>
            </a:schemeClr>
          </a:solidFill>
          <a:ln w="38100">
            <a:solidFill>
              <a:schemeClr val="tx1"/>
            </a:solidFill>
          </a:ln>
        </p:spPr>
      </p:pic>
    </p:spTree>
    <p:extLst>
      <p:ext uri="{BB962C8B-B14F-4D97-AF65-F5344CB8AC3E}">
        <p14:creationId xmlns:p14="http://schemas.microsoft.com/office/powerpoint/2010/main" val="37086039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769</TotalTime>
  <Words>1840</Words>
  <Application>Microsoft Office PowerPoint</Application>
  <PresentationFormat>Presentación en pantalla (4:3)</PresentationFormat>
  <Paragraphs>125</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CÓMO ELABORAR ÍTEMES DE PRUEBAS O GUÍAS DE TRABAJO</vt:lpstr>
      <vt:lpstr>CONCEPTO</vt:lpstr>
      <vt:lpstr>Los ítemes</vt:lpstr>
      <vt:lpstr>TIPOS DE ÍTEMES</vt:lpstr>
      <vt:lpstr>  A. ÍTEM DE REDACCIÓN SIMPLE. </vt:lpstr>
      <vt:lpstr> B. ÍTEM DE COMPLETACIÓN. </vt:lpstr>
      <vt:lpstr> Ejemplos </vt:lpstr>
      <vt:lpstr>Presentación de PowerPoint</vt:lpstr>
      <vt:lpstr>Presentación de PowerPoint</vt:lpstr>
      <vt:lpstr>Presentación de PowerPoint</vt:lpstr>
      <vt:lpstr>Presentación de PowerPoint</vt:lpstr>
      <vt:lpstr> C. ÍTEMS DE DOBLE ALTERNATIVA (VERDADERO-FALSO,  SI-NO) </vt:lpstr>
      <vt:lpstr>Presentación de PowerPoint</vt:lpstr>
      <vt:lpstr>Ejemplos</vt:lpstr>
      <vt:lpstr>Presentación de PowerPoint</vt:lpstr>
      <vt:lpstr>Presentación de PowerPoint</vt:lpstr>
      <vt:lpstr> Ejemplos </vt:lpstr>
      <vt:lpstr> Puntuación </vt:lpstr>
      <vt:lpstr> D. ÍTEM DE ORDENAMIENTO. </vt:lpstr>
      <vt:lpstr> E. ÍTEM DE APAREAMIENTO O CORRESPONDENCIA. </vt:lpstr>
      <vt:lpstr>Presentación de PowerPoint</vt:lpstr>
      <vt:lpstr>Presentación de PowerPoint</vt:lpstr>
      <vt:lpstr>Presentación de PowerPoint</vt:lpstr>
      <vt:lpstr>Presentación de PowerPoint</vt:lpstr>
      <vt:lpstr>Puntaje</vt:lpstr>
      <vt:lpstr> F. ÍTEM DE SELECCIÓN MÚLTIPLE. </vt:lpstr>
      <vt:lpstr>Presentación de PowerPoint</vt:lpstr>
      <vt:lpstr>Presentación de PowerPoint</vt:lpstr>
      <vt:lpstr>Presentación de PowerPoint</vt:lpstr>
      <vt:lpstr>Presentación de PowerPoint</vt:lpstr>
      <vt:lpstr> Evitar </vt:lpstr>
      <vt:lpstr> Puntuación </vt:lpstr>
      <vt:lpstr>ACTIVIDAD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ELBORAR GUÍAS  DE TRABAJO</dc:title>
  <dc:creator>Jaime</dc:creator>
  <cp:lastModifiedBy>Jaime</cp:lastModifiedBy>
  <cp:revision>18</cp:revision>
  <dcterms:created xsi:type="dcterms:W3CDTF">2014-11-06T23:12:22Z</dcterms:created>
  <dcterms:modified xsi:type="dcterms:W3CDTF">2014-11-10T01:35:28Z</dcterms:modified>
</cp:coreProperties>
</file>