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8E24FA88-5273-417A-B572-C6D9E8C208B9}" type="datetimeFigureOut">
              <a:rPr lang="es-CL" smtClean="0"/>
              <a:t>19-09-2014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122FCAA-3458-4B27-BF95-FADA8F0F9A2A}" type="slidenum">
              <a:rPr lang="es-CL" smtClean="0"/>
              <a:t>‹Nº›</a:t>
            </a:fld>
            <a:endParaRPr lang="es-CL"/>
          </a:p>
        </p:txBody>
      </p:sp>
    </p:spTree>
    <p:extLst>
      <p:ext uri="{BB962C8B-B14F-4D97-AF65-F5344CB8AC3E}">
        <p14:creationId xmlns:p14="http://schemas.microsoft.com/office/powerpoint/2010/main" val="2689294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E24FA88-5273-417A-B572-C6D9E8C208B9}" type="datetimeFigureOut">
              <a:rPr lang="es-CL" smtClean="0"/>
              <a:t>19-09-2014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122FCAA-3458-4B27-BF95-FADA8F0F9A2A}" type="slidenum">
              <a:rPr lang="es-CL" smtClean="0"/>
              <a:t>‹Nº›</a:t>
            </a:fld>
            <a:endParaRPr lang="es-CL"/>
          </a:p>
        </p:txBody>
      </p:sp>
    </p:spTree>
    <p:extLst>
      <p:ext uri="{BB962C8B-B14F-4D97-AF65-F5344CB8AC3E}">
        <p14:creationId xmlns:p14="http://schemas.microsoft.com/office/powerpoint/2010/main" val="1476180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E24FA88-5273-417A-B572-C6D9E8C208B9}" type="datetimeFigureOut">
              <a:rPr lang="es-CL" smtClean="0"/>
              <a:t>19-09-2014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122FCAA-3458-4B27-BF95-FADA8F0F9A2A}" type="slidenum">
              <a:rPr lang="es-CL" smtClean="0"/>
              <a:t>‹Nº›</a:t>
            </a:fld>
            <a:endParaRPr lang="es-CL"/>
          </a:p>
        </p:txBody>
      </p:sp>
    </p:spTree>
    <p:extLst>
      <p:ext uri="{BB962C8B-B14F-4D97-AF65-F5344CB8AC3E}">
        <p14:creationId xmlns:p14="http://schemas.microsoft.com/office/powerpoint/2010/main" val="384955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E24FA88-5273-417A-B572-C6D9E8C208B9}" type="datetimeFigureOut">
              <a:rPr lang="es-CL" smtClean="0"/>
              <a:t>19-09-2014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122FCAA-3458-4B27-BF95-FADA8F0F9A2A}" type="slidenum">
              <a:rPr lang="es-CL" smtClean="0"/>
              <a:t>‹Nº›</a:t>
            </a:fld>
            <a:endParaRPr lang="es-CL"/>
          </a:p>
        </p:txBody>
      </p:sp>
    </p:spTree>
    <p:extLst>
      <p:ext uri="{BB962C8B-B14F-4D97-AF65-F5344CB8AC3E}">
        <p14:creationId xmlns:p14="http://schemas.microsoft.com/office/powerpoint/2010/main" val="1980431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E24FA88-5273-417A-B572-C6D9E8C208B9}" type="datetimeFigureOut">
              <a:rPr lang="es-CL" smtClean="0"/>
              <a:t>19-09-2014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122FCAA-3458-4B27-BF95-FADA8F0F9A2A}" type="slidenum">
              <a:rPr lang="es-CL" smtClean="0"/>
              <a:t>‹Nº›</a:t>
            </a:fld>
            <a:endParaRPr lang="es-CL"/>
          </a:p>
        </p:txBody>
      </p:sp>
    </p:spTree>
    <p:extLst>
      <p:ext uri="{BB962C8B-B14F-4D97-AF65-F5344CB8AC3E}">
        <p14:creationId xmlns:p14="http://schemas.microsoft.com/office/powerpoint/2010/main" val="2906993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8E24FA88-5273-417A-B572-C6D9E8C208B9}" type="datetimeFigureOut">
              <a:rPr lang="es-CL" smtClean="0"/>
              <a:t>19-09-2014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122FCAA-3458-4B27-BF95-FADA8F0F9A2A}" type="slidenum">
              <a:rPr lang="es-CL" smtClean="0"/>
              <a:t>‹Nº›</a:t>
            </a:fld>
            <a:endParaRPr lang="es-CL"/>
          </a:p>
        </p:txBody>
      </p:sp>
    </p:spTree>
    <p:extLst>
      <p:ext uri="{BB962C8B-B14F-4D97-AF65-F5344CB8AC3E}">
        <p14:creationId xmlns:p14="http://schemas.microsoft.com/office/powerpoint/2010/main" val="311826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8E24FA88-5273-417A-B572-C6D9E8C208B9}" type="datetimeFigureOut">
              <a:rPr lang="es-CL" smtClean="0"/>
              <a:t>19-09-2014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4122FCAA-3458-4B27-BF95-FADA8F0F9A2A}" type="slidenum">
              <a:rPr lang="es-CL" smtClean="0"/>
              <a:t>‹Nº›</a:t>
            </a:fld>
            <a:endParaRPr lang="es-CL"/>
          </a:p>
        </p:txBody>
      </p:sp>
    </p:spTree>
    <p:extLst>
      <p:ext uri="{BB962C8B-B14F-4D97-AF65-F5344CB8AC3E}">
        <p14:creationId xmlns:p14="http://schemas.microsoft.com/office/powerpoint/2010/main" val="275588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8E24FA88-5273-417A-B572-C6D9E8C208B9}" type="datetimeFigureOut">
              <a:rPr lang="es-CL" smtClean="0"/>
              <a:t>19-09-2014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4122FCAA-3458-4B27-BF95-FADA8F0F9A2A}" type="slidenum">
              <a:rPr lang="es-CL" smtClean="0"/>
              <a:t>‹Nº›</a:t>
            </a:fld>
            <a:endParaRPr lang="es-CL"/>
          </a:p>
        </p:txBody>
      </p:sp>
    </p:spTree>
    <p:extLst>
      <p:ext uri="{BB962C8B-B14F-4D97-AF65-F5344CB8AC3E}">
        <p14:creationId xmlns:p14="http://schemas.microsoft.com/office/powerpoint/2010/main" val="3306996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E24FA88-5273-417A-B572-C6D9E8C208B9}" type="datetimeFigureOut">
              <a:rPr lang="es-CL" smtClean="0"/>
              <a:t>19-09-2014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4122FCAA-3458-4B27-BF95-FADA8F0F9A2A}" type="slidenum">
              <a:rPr lang="es-CL" smtClean="0"/>
              <a:t>‹Nº›</a:t>
            </a:fld>
            <a:endParaRPr lang="es-CL"/>
          </a:p>
        </p:txBody>
      </p:sp>
    </p:spTree>
    <p:extLst>
      <p:ext uri="{BB962C8B-B14F-4D97-AF65-F5344CB8AC3E}">
        <p14:creationId xmlns:p14="http://schemas.microsoft.com/office/powerpoint/2010/main" val="2561905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E24FA88-5273-417A-B572-C6D9E8C208B9}" type="datetimeFigureOut">
              <a:rPr lang="es-CL" smtClean="0"/>
              <a:t>19-09-2014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122FCAA-3458-4B27-BF95-FADA8F0F9A2A}" type="slidenum">
              <a:rPr lang="es-CL" smtClean="0"/>
              <a:t>‹Nº›</a:t>
            </a:fld>
            <a:endParaRPr lang="es-CL"/>
          </a:p>
        </p:txBody>
      </p:sp>
    </p:spTree>
    <p:extLst>
      <p:ext uri="{BB962C8B-B14F-4D97-AF65-F5344CB8AC3E}">
        <p14:creationId xmlns:p14="http://schemas.microsoft.com/office/powerpoint/2010/main" val="1528018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E24FA88-5273-417A-B572-C6D9E8C208B9}" type="datetimeFigureOut">
              <a:rPr lang="es-CL" smtClean="0"/>
              <a:t>19-09-2014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122FCAA-3458-4B27-BF95-FADA8F0F9A2A}" type="slidenum">
              <a:rPr lang="es-CL" smtClean="0"/>
              <a:t>‹Nº›</a:t>
            </a:fld>
            <a:endParaRPr lang="es-CL"/>
          </a:p>
        </p:txBody>
      </p:sp>
    </p:spTree>
    <p:extLst>
      <p:ext uri="{BB962C8B-B14F-4D97-AF65-F5344CB8AC3E}">
        <p14:creationId xmlns:p14="http://schemas.microsoft.com/office/powerpoint/2010/main" val="2560177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24FA88-5273-417A-B572-C6D9E8C208B9}" type="datetimeFigureOut">
              <a:rPr lang="es-CL" smtClean="0"/>
              <a:t>19-09-2014</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22FCAA-3458-4B27-BF95-FADA8F0F9A2A}" type="slidenum">
              <a:rPr lang="es-CL" smtClean="0"/>
              <a:t>‹Nº›</a:t>
            </a:fld>
            <a:endParaRPr lang="es-CL"/>
          </a:p>
        </p:txBody>
      </p:sp>
    </p:spTree>
    <p:extLst>
      <p:ext uri="{BB962C8B-B14F-4D97-AF65-F5344CB8AC3E}">
        <p14:creationId xmlns:p14="http://schemas.microsoft.com/office/powerpoint/2010/main" val="4217244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14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5" descr="mafaldaed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 y="1928813"/>
            <a:ext cx="3714750"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Elipse"/>
          <p:cNvSpPr/>
          <p:nvPr/>
        </p:nvSpPr>
        <p:spPr>
          <a:xfrm>
            <a:off x="3714750" y="428625"/>
            <a:ext cx="3786188" cy="3071813"/>
          </a:xfrm>
          <a:prstGeom prst="ellipse">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es-ES"/>
          </a:p>
        </p:txBody>
      </p:sp>
      <p:sp>
        <p:nvSpPr>
          <p:cNvPr id="14341" name="4 CuadroTexto"/>
          <p:cNvSpPr txBox="1">
            <a:spLocks noChangeArrowheads="1"/>
          </p:cNvSpPr>
          <p:nvPr/>
        </p:nvSpPr>
        <p:spPr bwMode="auto">
          <a:xfrm>
            <a:off x="4143375" y="1285875"/>
            <a:ext cx="28575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eaLnBrk="1" hangingPunct="1">
              <a:spcBef>
                <a:spcPct val="0"/>
              </a:spcBef>
              <a:buClrTx/>
              <a:buFontTx/>
              <a:buNone/>
            </a:pPr>
            <a:r>
              <a:rPr lang="es-MX" altLang="es-CL" sz="3600" dirty="0" smtClean="0">
                <a:solidFill>
                  <a:schemeClr val="bg1"/>
                </a:solidFill>
                <a:latin typeface="Lucida Sans Unicode" pitchFamily="34" charset="0"/>
              </a:rPr>
              <a:t>¿</a:t>
            </a:r>
            <a:r>
              <a:rPr lang="es-MX" altLang="es-CL" sz="3600" dirty="0" smtClean="0">
                <a:solidFill>
                  <a:srgbClr val="FF0000"/>
                </a:solidFill>
                <a:latin typeface="Lucida Sans Unicode" pitchFamily="34" charset="0"/>
              </a:rPr>
              <a:t>¿QUÉ </a:t>
            </a:r>
            <a:r>
              <a:rPr lang="es-MX" altLang="es-CL" sz="3600" dirty="0">
                <a:solidFill>
                  <a:srgbClr val="FF0000"/>
                </a:solidFill>
                <a:latin typeface="Lucida Sans Unicode" pitchFamily="34" charset="0"/>
              </a:rPr>
              <a:t>ES LA </a:t>
            </a:r>
            <a:r>
              <a:rPr lang="es-MX" altLang="es-CL" sz="3600" dirty="0" smtClean="0">
                <a:solidFill>
                  <a:srgbClr val="FF0000"/>
                </a:solidFill>
                <a:latin typeface="Lucida Sans Unicode" pitchFamily="34" charset="0"/>
              </a:rPr>
              <a:t>ESCRITURA?</a:t>
            </a:r>
            <a:r>
              <a:rPr lang="es-MX" altLang="es-CL" sz="3600" dirty="0" smtClean="0">
                <a:solidFill>
                  <a:schemeClr val="bg1"/>
                </a:solidFill>
                <a:latin typeface="Lucida Sans Unicode" pitchFamily="34" charset="0"/>
              </a:rPr>
              <a:t>?</a:t>
            </a:r>
            <a:endParaRPr lang="es-ES" altLang="es-CL" sz="3600" dirty="0">
              <a:solidFill>
                <a:schemeClr val="bg1"/>
              </a:solidFill>
              <a:latin typeface="Lucida Sans Unicode" pitchFamily="34" charset="0"/>
            </a:endParaRPr>
          </a:p>
        </p:txBody>
      </p:sp>
    </p:spTree>
    <p:extLst>
      <p:ext uri="{BB962C8B-B14F-4D97-AF65-F5344CB8AC3E}">
        <p14:creationId xmlns:p14="http://schemas.microsoft.com/office/powerpoint/2010/main" val="1776828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3 CuadroTexto"/>
          <p:cNvSpPr txBox="1">
            <a:spLocks noChangeArrowheads="1"/>
          </p:cNvSpPr>
          <p:nvPr/>
        </p:nvSpPr>
        <p:spPr bwMode="auto">
          <a:xfrm>
            <a:off x="642938" y="642938"/>
            <a:ext cx="8215312"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eaLnBrk="1" hangingPunct="1">
              <a:spcBef>
                <a:spcPct val="0"/>
              </a:spcBef>
              <a:buClrTx/>
              <a:buFont typeface="Wingdings" pitchFamily="2" charset="2"/>
              <a:buChar char="Ø"/>
            </a:pPr>
            <a:r>
              <a:rPr lang="es-MX" altLang="es-CL" sz="2400" dirty="0">
                <a:latin typeface="Times New Roman" charset="0"/>
                <a:cs typeface="Times New Roman" charset="0"/>
              </a:rPr>
              <a:t>Escribir </a:t>
            </a:r>
            <a:r>
              <a:rPr lang="es-MX" altLang="es-CL" sz="2400" dirty="0" smtClean="0">
                <a:latin typeface="Times New Roman" charset="0"/>
                <a:cs typeface="Times New Roman" charset="0"/>
              </a:rPr>
              <a:t>es </a:t>
            </a:r>
            <a:r>
              <a:rPr lang="es-MX" altLang="es-CL" sz="2400" dirty="0">
                <a:latin typeface="Times New Roman" charset="0"/>
                <a:cs typeface="Times New Roman" charset="0"/>
              </a:rPr>
              <a:t>un proceso mediante el cual se produce un texto escrito.</a:t>
            </a:r>
          </a:p>
          <a:p>
            <a:pPr eaLnBrk="1" hangingPunct="1">
              <a:spcBef>
                <a:spcPct val="0"/>
              </a:spcBef>
              <a:buClrTx/>
              <a:buFont typeface="Wingdings" pitchFamily="2" charset="2"/>
              <a:buChar char="Ø"/>
            </a:pPr>
            <a:r>
              <a:rPr lang="es-MX" altLang="es-CL" sz="2400" dirty="0">
                <a:latin typeface="Times New Roman" charset="0"/>
                <a:cs typeface="Times New Roman" charset="0"/>
              </a:rPr>
              <a:t>Surge de la necesidad de comunicarse.</a:t>
            </a:r>
          </a:p>
          <a:p>
            <a:pPr eaLnBrk="1" hangingPunct="1">
              <a:spcBef>
                <a:spcPct val="0"/>
              </a:spcBef>
              <a:buClrTx/>
              <a:buFont typeface="Wingdings" pitchFamily="2" charset="2"/>
              <a:buChar char="Ø"/>
            </a:pPr>
            <a:r>
              <a:rPr lang="es-MX" altLang="es-CL" sz="2400" dirty="0">
                <a:latin typeface="Times New Roman" charset="0"/>
                <a:cs typeface="Times New Roman" charset="0"/>
              </a:rPr>
              <a:t>La concepción ha ido cambiando a través del tiempo, ya que lectura y escritura es un proceso que se da conjuntamente.</a:t>
            </a:r>
          </a:p>
          <a:p>
            <a:pPr eaLnBrk="1" hangingPunct="1">
              <a:spcBef>
                <a:spcPct val="0"/>
              </a:spcBef>
              <a:buClrTx/>
              <a:buFontTx/>
              <a:buNone/>
            </a:pPr>
            <a:endParaRPr lang="es-MX" altLang="es-CL" sz="2400" dirty="0">
              <a:latin typeface="Times New Roman" charset="0"/>
              <a:cs typeface="Times New Roman" charset="0"/>
            </a:endParaRPr>
          </a:p>
          <a:p>
            <a:pPr eaLnBrk="1" hangingPunct="1">
              <a:spcBef>
                <a:spcPct val="0"/>
              </a:spcBef>
              <a:buClrTx/>
              <a:buFont typeface="Wingdings" pitchFamily="2" charset="2"/>
              <a:buChar char="Ø"/>
            </a:pPr>
            <a:r>
              <a:rPr lang="es-MX" altLang="es-CL" sz="2400" dirty="0">
                <a:latin typeface="Times New Roman" charset="0"/>
                <a:cs typeface="Times New Roman" charset="0"/>
              </a:rPr>
              <a:t>PROPOSITOS DE LA ESCRITURA</a:t>
            </a:r>
          </a:p>
          <a:p>
            <a:pPr eaLnBrk="1" hangingPunct="1">
              <a:spcBef>
                <a:spcPct val="0"/>
              </a:spcBef>
              <a:buClrTx/>
              <a:buFont typeface="Wingdings" pitchFamily="2" charset="2"/>
              <a:buChar char="Ø"/>
            </a:pPr>
            <a:r>
              <a:rPr lang="es-MX" altLang="es-CL" sz="2400" dirty="0">
                <a:latin typeface="Times New Roman" charset="0"/>
                <a:cs typeface="Times New Roman" charset="0"/>
              </a:rPr>
              <a:t>Resolver cuestiones de la vida cotidiana haciendo un uso practico de ella.</a:t>
            </a:r>
          </a:p>
          <a:p>
            <a:pPr eaLnBrk="1" hangingPunct="1">
              <a:spcBef>
                <a:spcPct val="0"/>
              </a:spcBef>
              <a:buClrTx/>
              <a:buFont typeface="Wingdings" pitchFamily="2" charset="2"/>
              <a:buChar char="Ø"/>
            </a:pPr>
            <a:r>
              <a:rPr lang="es-MX" altLang="es-CL" sz="2400" dirty="0">
                <a:latin typeface="Times New Roman" charset="0"/>
                <a:cs typeface="Times New Roman" charset="0"/>
              </a:rPr>
              <a:t>Acceder a la información y a formas superiores de pensamiento</a:t>
            </a:r>
          </a:p>
          <a:p>
            <a:pPr eaLnBrk="1" hangingPunct="1">
              <a:spcBef>
                <a:spcPct val="0"/>
              </a:spcBef>
              <a:buClrTx/>
              <a:buFont typeface="Wingdings" pitchFamily="2" charset="2"/>
              <a:buChar char="Ø"/>
            </a:pPr>
            <a:r>
              <a:rPr lang="es-MX" altLang="es-CL" sz="2400" dirty="0">
                <a:latin typeface="Times New Roman" charset="0"/>
                <a:cs typeface="Times New Roman" charset="0"/>
              </a:rPr>
              <a:t>Apreciar el valor estético o uso literario del lenguaje escrito. Cuando es utilizado para expresar fantasía, imaginación o sentimientos.</a:t>
            </a:r>
          </a:p>
          <a:p>
            <a:pPr eaLnBrk="1" hangingPunct="1">
              <a:spcBef>
                <a:spcPct val="0"/>
              </a:spcBef>
              <a:buClrTx/>
              <a:buFontTx/>
              <a:buNone/>
            </a:pPr>
            <a:endParaRPr lang="es-ES" altLang="es-CL" sz="2400" dirty="0">
              <a:latin typeface="Times New Roman" charset="0"/>
              <a:cs typeface="Times New Roman" charset="0"/>
            </a:endParaRPr>
          </a:p>
        </p:txBody>
      </p:sp>
    </p:spTree>
    <p:extLst>
      <p:ext uri="{BB962C8B-B14F-4D97-AF65-F5344CB8AC3E}">
        <p14:creationId xmlns:p14="http://schemas.microsoft.com/office/powerpoint/2010/main" val="1711370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00063" y="571500"/>
            <a:ext cx="8229600" cy="5572125"/>
          </a:xfrm>
        </p:spPr>
        <p:txBody>
          <a:bodyPr rtlCol="0">
            <a:noAutofit/>
          </a:bodyPr>
          <a:lstStyle/>
          <a:p>
            <a:pPr marL="365760" indent="-256032" fontAlgn="auto">
              <a:spcAft>
                <a:spcPts val="0"/>
              </a:spcAft>
              <a:buFont typeface="Wingdings 3"/>
              <a:buNone/>
              <a:defRPr/>
            </a:pPr>
            <a:r>
              <a:rPr lang="es-MX" sz="2000" dirty="0" smtClean="0">
                <a:latin typeface="Times New Roman" pitchFamily="18" charset="0"/>
                <a:cs typeface="Times New Roman" pitchFamily="18" charset="0"/>
              </a:rPr>
              <a:t>Es un símbolo de materialidad verbal o no verbal la escritura es, el mayor de </a:t>
            </a:r>
          </a:p>
          <a:p>
            <a:pPr marL="365760" indent="-256032" fontAlgn="auto">
              <a:spcAft>
                <a:spcPts val="0"/>
              </a:spcAft>
              <a:buFont typeface="Wingdings 3"/>
              <a:buNone/>
              <a:defRPr/>
            </a:pPr>
            <a:r>
              <a:rPr lang="es-MX" sz="2000" dirty="0" smtClean="0">
                <a:latin typeface="Times New Roman" pitchFamily="18" charset="0"/>
                <a:cs typeface="Times New Roman" pitchFamily="18" charset="0"/>
              </a:rPr>
              <a:t>los inventos humanos (Goodman)“</a:t>
            </a:r>
          </a:p>
          <a:p>
            <a:pPr marL="365760" indent="-256032" fontAlgn="auto">
              <a:spcAft>
                <a:spcPts val="0"/>
              </a:spcAft>
              <a:buFont typeface="Wingdings 3"/>
              <a:buNone/>
              <a:defRPr/>
            </a:pPr>
            <a:r>
              <a:rPr lang="es-MX" sz="2000" dirty="0" smtClean="0">
                <a:latin typeface="Times New Roman" pitchFamily="18" charset="0"/>
                <a:cs typeface="Times New Roman" pitchFamily="18" charset="0"/>
              </a:rPr>
              <a:t>“ La escritura como un instrumento para resolver cuestiones de la vida cotidiana, y ser cada día más autónomo”(</a:t>
            </a:r>
            <a:r>
              <a:rPr lang="es-MX" sz="2000" dirty="0" err="1" smtClean="0">
                <a:latin typeface="Times New Roman" pitchFamily="18" charset="0"/>
                <a:cs typeface="Times New Roman" pitchFamily="18" charset="0"/>
              </a:rPr>
              <a:t>Tolchinsky</a:t>
            </a:r>
            <a:r>
              <a:rPr lang="es-MX" sz="2000" dirty="0" smtClean="0">
                <a:latin typeface="Times New Roman" pitchFamily="18" charset="0"/>
                <a:cs typeface="Times New Roman" pitchFamily="18" charset="0"/>
              </a:rPr>
              <a:t>)</a:t>
            </a:r>
          </a:p>
          <a:p>
            <a:pPr marL="365760" indent="-256032" fontAlgn="auto">
              <a:spcAft>
                <a:spcPts val="0"/>
              </a:spcAft>
              <a:buFont typeface="Wingdings 3"/>
              <a:buNone/>
              <a:defRPr/>
            </a:pPr>
            <a:endParaRPr lang="es-MX" sz="2000" dirty="0" smtClean="0">
              <a:latin typeface="Times New Roman" pitchFamily="18" charset="0"/>
              <a:cs typeface="Times New Roman" pitchFamily="18" charset="0"/>
            </a:endParaRPr>
          </a:p>
          <a:p>
            <a:pPr marL="365760" indent="-256032" fontAlgn="auto">
              <a:spcAft>
                <a:spcPts val="0"/>
              </a:spcAft>
              <a:buFont typeface="Wingdings 3"/>
              <a:buNone/>
              <a:defRPr/>
            </a:pPr>
            <a:r>
              <a:rPr lang="es-MX" sz="2000" b="1" dirty="0" smtClean="0">
                <a:latin typeface="Times New Roman" pitchFamily="18" charset="0"/>
                <a:cs typeface="Times New Roman" pitchFamily="18" charset="0"/>
              </a:rPr>
              <a:t>FUNCIONES DE LA ESCRITURA:</a:t>
            </a:r>
          </a:p>
          <a:p>
            <a:pPr marL="365760" indent="-256032" fontAlgn="auto">
              <a:spcAft>
                <a:spcPts val="0"/>
              </a:spcAft>
              <a:buFont typeface="Wingdings 3"/>
              <a:buNone/>
              <a:defRPr/>
            </a:pPr>
            <a:endParaRPr lang="es-MX" sz="2000" b="1" dirty="0" smtClean="0">
              <a:latin typeface="Times New Roman" pitchFamily="18" charset="0"/>
              <a:cs typeface="Times New Roman" pitchFamily="18" charset="0"/>
            </a:endParaRPr>
          </a:p>
          <a:p>
            <a:pPr marL="566928" indent="-457200" fontAlgn="auto">
              <a:spcAft>
                <a:spcPts val="0"/>
              </a:spcAft>
              <a:buFont typeface="Wingdings 3"/>
              <a:buAutoNum type="arabicPeriod"/>
              <a:defRPr/>
            </a:pPr>
            <a:r>
              <a:rPr lang="es-MX" sz="2000" dirty="0" smtClean="0">
                <a:latin typeface="Times New Roman" pitchFamily="18" charset="0"/>
                <a:cs typeface="Times New Roman" pitchFamily="18" charset="0"/>
              </a:rPr>
              <a:t>Función-practico- científico-literario</a:t>
            </a:r>
          </a:p>
          <a:p>
            <a:pPr marL="566928" indent="-457200" fontAlgn="auto">
              <a:spcAft>
                <a:spcPts val="0"/>
              </a:spcAft>
              <a:buFont typeface="Wingdings 3"/>
              <a:buNone/>
              <a:defRPr/>
            </a:pPr>
            <a:r>
              <a:rPr lang="es-MX" sz="2000" b="1" dirty="0" smtClean="0">
                <a:latin typeface="Times New Roman" pitchFamily="18" charset="0"/>
                <a:cs typeface="Times New Roman" pitchFamily="18" charset="0"/>
              </a:rPr>
              <a:t>Practico</a:t>
            </a:r>
            <a:r>
              <a:rPr lang="es-MX" sz="2000" dirty="0" smtClean="0">
                <a:latin typeface="Times New Roman" pitchFamily="18" charset="0"/>
                <a:cs typeface="Times New Roman" pitchFamily="18" charset="0"/>
              </a:rPr>
              <a:t>	: Instrumento para resolver problemas de la vida cotidiana.</a:t>
            </a:r>
          </a:p>
          <a:p>
            <a:pPr marL="566928" indent="-457200" fontAlgn="auto">
              <a:spcAft>
                <a:spcPts val="0"/>
              </a:spcAft>
              <a:buFont typeface="Wingdings 3"/>
              <a:buNone/>
              <a:defRPr/>
            </a:pPr>
            <a:r>
              <a:rPr lang="es-MX" sz="2000" b="1" dirty="0" smtClean="0">
                <a:latin typeface="Times New Roman" pitchFamily="18" charset="0"/>
                <a:cs typeface="Times New Roman" pitchFamily="18" charset="0"/>
              </a:rPr>
              <a:t>Científico</a:t>
            </a:r>
            <a:r>
              <a:rPr lang="es-MX" sz="2000" dirty="0" smtClean="0">
                <a:latin typeface="Times New Roman" pitchFamily="18" charset="0"/>
                <a:cs typeface="Times New Roman" pitchFamily="18" charset="0"/>
              </a:rPr>
              <a:t>	: Uso de la escritura para potenciar el propio conocimiento</a:t>
            </a:r>
          </a:p>
          <a:p>
            <a:pPr marL="566928" indent="-457200" fontAlgn="auto">
              <a:spcAft>
                <a:spcPts val="0"/>
              </a:spcAft>
              <a:buFont typeface="Wingdings 3"/>
              <a:buNone/>
              <a:defRPr/>
            </a:pPr>
            <a:r>
              <a:rPr lang="es-MX" sz="2000" dirty="0" smtClean="0">
                <a:latin typeface="Times New Roman" pitchFamily="18" charset="0"/>
                <a:cs typeface="Times New Roman" pitchFamily="18" charset="0"/>
              </a:rPr>
              <a:t>			en el sentido más amplio ,con el progreso individual y 		colectivo que ello implica.</a:t>
            </a:r>
          </a:p>
          <a:p>
            <a:pPr marL="566928" indent="-457200" fontAlgn="auto">
              <a:spcAft>
                <a:spcPts val="0"/>
              </a:spcAft>
              <a:buFont typeface="Wingdings 3"/>
              <a:buNone/>
              <a:defRPr/>
            </a:pPr>
            <a:r>
              <a:rPr lang="es-MX" sz="2000" b="1" dirty="0" smtClean="0">
                <a:latin typeface="Times New Roman" pitchFamily="18" charset="0"/>
                <a:cs typeface="Times New Roman" pitchFamily="18" charset="0"/>
              </a:rPr>
              <a:t>Literario</a:t>
            </a:r>
            <a:r>
              <a:rPr lang="es-MX" sz="2000" dirty="0" smtClean="0">
                <a:latin typeface="Times New Roman" pitchFamily="18" charset="0"/>
                <a:cs typeface="Times New Roman" pitchFamily="18" charset="0"/>
              </a:rPr>
              <a:t>	: Contempla aspectos poéticos o estéticos del lenguaje. Nos </a:t>
            </a:r>
          </a:p>
          <a:p>
            <a:pPr marL="566928" indent="-457200" fontAlgn="auto">
              <a:spcAft>
                <a:spcPts val="0"/>
              </a:spcAft>
              <a:buFont typeface="Wingdings 3"/>
              <a:buNone/>
              <a:defRPr/>
            </a:pPr>
            <a:r>
              <a:rPr lang="es-MX" sz="2000" dirty="0" smtClean="0">
                <a:latin typeface="Times New Roman" pitchFamily="18" charset="0"/>
                <a:cs typeface="Times New Roman" pitchFamily="18" charset="0"/>
              </a:rPr>
              <a:t>permite desarrollar la capacidad de expresar sentimientos, de crear mundos </a:t>
            </a:r>
          </a:p>
          <a:p>
            <a:pPr marL="566928" indent="-457200" fontAlgn="auto">
              <a:spcAft>
                <a:spcPts val="0"/>
              </a:spcAft>
              <a:buFont typeface="Wingdings 3"/>
              <a:buNone/>
              <a:defRPr/>
            </a:pPr>
            <a:r>
              <a:rPr lang="es-MX" sz="2000" dirty="0" smtClean="0">
                <a:latin typeface="Times New Roman" pitchFamily="18" charset="0"/>
                <a:cs typeface="Times New Roman" pitchFamily="18" charset="0"/>
              </a:rPr>
              <a:t>imaginarios	.</a:t>
            </a:r>
            <a:endParaRPr lang="es-ES" sz="2000" dirty="0">
              <a:latin typeface="Times New Roman" pitchFamily="18" charset="0"/>
              <a:cs typeface="Times New Roman" pitchFamily="18" charset="0"/>
            </a:endParaRPr>
          </a:p>
        </p:txBody>
      </p:sp>
    </p:spTree>
    <p:extLst>
      <p:ext uri="{BB962C8B-B14F-4D97-AF65-F5344CB8AC3E}">
        <p14:creationId xmlns:p14="http://schemas.microsoft.com/office/powerpoint/2010/main" val="1056842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00063" y="0"/>
            <a:ext cx="8229600" cy="6858000"/>
          </a:xfrm>
        </p:spPr>
        <p:txBody>
          <a:bodyPr rtlCol="0">
            <a:normAutofit fontScale="55000" lnSpcReduction="20000"/>
          </a:bodyPr>
          <a:lstStyle/>
          <a:p>
            <a:pPr marL="365760" indent="-256032" algn="ctr" fontAlgn="auto">
              <a:spcAft>
                <a:spcPts val="0"/>
              </a:spcAft>
              <a:buFont typeface="Wingdings 3"/>
              <a:buNone/>
              <a:defRPr/>
            </a:pPr>
            <a:endParaRPr lang="es-MX" b="1" dirty="0" smtClean="0">
              <a:latin typeface="Times New Roman" pitchFamily="18" charset="0"/>
              <a:cs typeface="Times New Roman" pitchFamily="18" charset="0"/>
            </a:endParaRPr>
          </a:p>
          <a:p>
            <a:pPr marL="365760" indent="-256032" algn="ctr" fontAlgn="auto">
              <a:spcAft>
                <a:spcPts val="0"/>
              </a:spcAft>
              <a:buFont typeface="Wingdings 3"/>
              <a:buNone/>
              <a:defRPr/>
            </a:pPr>
            <a:r>
              <a:rPr lang="es-MX" b="1" dirty="0" smtClean="0">
                <a:latin typeface="Times New Roman" pitchFamily="18" charset="0"/>
                <a:cs typeface="Times New Roman" pitchFamily="18" charset="0"/>
              </a:rPr>
              <a:t>ETAPAS DE LA ESCRITURA</a:t>
            </a:r>
          </a:p>
          <a:p>
            <a:pPr marL="365760" indent="-256032" algn="ctr" fontAlgn="auto">
              <a:spcAft>
                <a:spcPts val="0"/>
              </a:spcAft>
              <a:buFont typeface="Wingdings 3"/>
              <a:buNone/>
              <a:defRPr/>
            </a:pPr>
            <a:endParaRPr lang="es-MX" b="1" dirty="0" smtClean="0">
              <a:latin typeface="Times New Roman" pitchFamily="18" charset="0"/>
              <a:cs typeface="Times New Roman" pitchFamily="18" charset="0"/>
            </a:endParaRPr>
          </a:p>
          <a:p>
            <a:pPr marL="365760" indent="-256032" algn="just" fontAlgn="auto">
              <a:spcAft>
                <a:spcPts val="0"/>
              </a:spcAft>
              <a:buFont typeface="Wingdings 3"/>
              <a:buChar char=""/>
              <a:defRPr/>
            </a:pPr>
            <a:r>
              <a:rPr lang="es-ES" dirty="0" smtClean="0">
                <a:latin typeface="Times New Roman" pitchFamily="18" charset="0"/>
                <a:cs typeface="Times New Roman" pitchFamily="18" charset="0"/>
              </a:rPr>
              <a:t>Todos conocemos la importancia de la interacción con los materiales escritos en el aprendizaje de la lectoescritura. En este proceso, el niño formula hipótesis, las pone a prueba y las acepta y rechaza según los resultados que va obteniendo. Pero, además, es preciso el acompañamiento y guía por parte del docente. Por ello, además de brindarles diversas actividades, es indispensable recordar bien los pasos que siguen en su evolución, para ayudarlos a avanzar, encontrando el momento y la manera adecuados para provocar "conflictos" de conocimiento que los lleven a buscar nuevas respuestas por sí mismos.</a:t>
            </a:r>
          </a:p>
          <a:p>
            <a:pPr marL="365760" indent="-256032" algn="just" fontAlgn="auto">
              <a:spcAft>
                <a:spcPts val="0"/>
              </a:spcAft>
              <a:buFont typeface="Wingdings 3"/>
              <a:buChar char=""/>
              <a:defRPr/>
            </a:pPr>
            <a:r>
              <a:rPr lang="es-ES" dirty="0" smtClean="0">
                <a:latin typeface="Times New Roman" pitchFamily="18" charset="0"/>
                <a:cs typeface="Times New Roman" pitchFamily="18" charset="0"/>
              </a:rPr>
              <a:t>Antes de la etapa de hipótesis pre- silábica no hay comprensión de simbolismo en las letras, por lo que no diferencian letras de dibujos. Gradualmente irán avanzando hacia el nivel siguiente.</a:t>
            </a:r>
          </a:p>
          <a:p>
            <a:pPr marL="365760" indent="-256032" algn="just" fontAlgn="auto">
              <a:spcAft>
                <a:spcPts val="0"/>
              </a:spcAft>
              <a:buFont typeface="Wingdings 3"/>
              <a:buNone/>
              <a:defRPr/>
            </a:pPr>
            <a:endParaRPr lang="es-MX" sz="3800" dirty="0" smtClean="0">
              <a:latin typeface="Times New Roman" pitchFamily="18" charset="0"/>
              <a:cs typeface="Times New Roman" pitchFamily="18" charset="0"/>
            </a:endParaRPr>
          </a:p>
          <a:p>
            <a:pPr marL="365760" indent="-256032" algn="just" fontAlgn="auto">
              <a:spcAft>
                <a:spcPts val="0"/>
              </a:spcAft>
              <a:buFont typeface="Wingdings 3"/>
              <a:buNone/>
              <a:defRPr/>
            </a:pPr>
            <a:r>
              <a:rPr lang="es-MX" sz="3800" dirty="0" smtClean="0">
                <a:latin typeface="Times New Roman" pitchFamily="18" charset="0"/>
                <a:cs typeface="Times New Roman" pitchFamily="18" charset="0"/>
              </a:rPr>
              <a:t>Ferreiro y </a:t>
            </a:r>
            <a:r>
              <a:rPr lang="es-MX" sz="3800" dirty="0" err="1" smtClean="0">
                <a:latin typeface="Times New Roman" pitchFamily="18" charset="0"/>
                <a:cs typeface="Times New Roman" pitchFamily="18" charset="0"/>
              </a:rPr>
              <a:t>Teberosky</a:t>
            </a:r>
            <a:r>
              <a:rPr lang="es-MX" sz="3800" dirty="0" smtClean="0">
                <a:latin typeface="Times New Roman" pitchFamily="18" charset="0"/>
                <a:cs typeface="Times New Roman" pitchFamily="18" charset="0"/>
              </a:rPr>
              <a:t>, A. proponen 4 niveles de escritura en </a:t>
            </a:r>
          </a:p>
          <a:p>
            <a:pPr marL="365760" indent="-256032" algn="just" fontAlgn="auto">
              <a:spcAft>
                <a:spcPts val="0"/>
              </a:spcAft>
              <a:buFont typeface="Wingdings 3"/>
              <a:buNone/>
              <a:defRPr/>
            </a:pPr>
            <a:r>
              <a:rPr lang="es-MX" sz="3800" dirty="0" smtClean="0">
                <a:latin typeface="Times New Roman" pitchFamily="18" charset="0"/>
                <a:cs typeface="Times New Roman" pitchFamily="18" charset="0"/>
              </a:rPr>
              <a:t>niños de 4 a 7 años.</a:t>
            </a:r>
          </a:p>
          <a:p>
            <a:pPr marL="365760" indent="-256032" algn="just" fontAlgn="auto">
              <a:lnSpc>
                <a:spcPct val="150000"/>
              </a:lnSpc>
              <a:spcAft>
                <a:spcPts val="0"/>
              </a:spcAft>
              <a:buFont typeface="Wingdings 3"/>
              <a:buNone/>
              <a:defRPr/>
            </a:pPr>
            <a:r>
              <a:rPr lang="es-MX" dirty="0" smtClean="0">
                <a:latin typeface="Times New Roman" pitchFamily="18" charset="0"/>
                <a:cs typeface="Times New Roman" pitchFamily="18" charset="0"/>
              </a:rPr>
              <a:t>ETAPAS     	PRESILABICA</a:t>
            </a:r>
          </a:p>
          <a:p>
            <a:pPr marL="365760" indent="-256032" algn="just" fontAlgn="auto">
              <a:lnSpc>
                <a:spcPct val="150000"/>
              </a:lnSpc>
              <a:spcAft>
                <a:spcPts val="0"/>
              </a:spcAft>
              <a:buFont typeface="Wingdings 3"/>
              <a:buNone/>
              <a:defRPr/>
            </a:pPr>
            <a:r>
              <a:rPr lang="es-MX" dirty="0" smtClean="0">
                <a:latin typeface="Times New Roman" pitchFamily="18" charset="0"/>
                <a:cs typeface="Times New Roman" pitchFamily="18" charset="0"/>
              </a:rPr>
              <a:t>			SILABICA</a:t>
            </a:r>
          </a:p>
          <a:p>
            <a:pPr marL="365760" indent="-256032" algn="just" fontAlgn="auto">
              <a:lnSpc>
                <a:spcPct val="150000"/>
              </a:lnSpc>
              <a:spcAft>
                <a:spcPts val="0"/>
              </a:spcAft>
              <a:buFont typeface="Wingdings 3"/>
              <a:buNone/>
              <a:defRPr/>
            </a:pPr>
            <a:r>
              <a:rPr lang="es-MX" dirty="0" smtClean="0">
                <a:latin typeface="Times New Roman" pitchFamily="18" charset="0"/>
                <a:cs typeface="Times New Roman" pitchFamily="18" charset="0"/>
              </a:rPr>
              <a:t>			SILABICO ALFABETICA</a:t>
            </a:r>
          </a:p>
          <a:p>
            <a:pPr marL="365760" indent="-256032" algn="just" fontAlgn="auto">
              <a:lnSpc>
                <a:spcPct val="150000"/>
              </a:lnSpc>
              <a:spcAft>
                <a:spcPts val="0"/>
              </a:spcAft>
              <a:buFont typeface="Wingdings 3"/>
              <a:buNone/>
              <a:defRPr/>
            </a:pPr>
            <a:r>
              <a:rPr lang="es-MX" dirty="0" smtClean="0">
                <a:latin typeface="Times New Roman" pitchFamily="18" charset="0"/>
                <a:cs typeface="Times New Roman" pitchFamily="18" charset="0"/>
              </a:rPr>
              <a:t>			</a:t>
            </a:r>
            <a:r>
              <a:rPr lang="es-MX" dirty="0" smtClean="0">
                <a:solidFill>
                  <a:srgbClr val="FF0000"/>
                </a:solidFill>
                <a:latin typeface="Times New Roman" pitchFamily="18" charset="0"/>
                <a:cs typeface="Times New Roman" pitchFamily="18" charset="0"/>
              </a:rPr>
              <a:t>ALFABETICA</a:t>
            </a:r>
            <a:endParaRPr lang="es-E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81342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3 Rectángulo"/>
          <p:cNvSpPr>
            <a:spLocks noChangeArrowheads="1"/>
          </p:cNvSpPr>
          <p:nvPr/>
        </p:nvSpPr>
        <p:spPr bwMode="auto">
          <a:xfrm>
            <a:off x="642938" y="500063"/>
            <a:ext cx="80010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algn="just" eaLnBrk="1" hangingPunct="1">
              <a:spcBef>
                <a:spcPct val="0"/>
              </a:spcBef>
              <a:buClrTx/>
              <a:buFontTx/>
              <a:buNone/>
            </a:pPr>
            <a:r>
              <a:rPr lang="es-ES" altLang="es-CL" sz="2400">
                <a:latin typeface="Times New Roman" charset="0"/>
                <a:cs typeface="Times New Roman" charset="0"/>
              </a:rPr>
              <a:t>La </a:t>
            </a:r>
            <a:r>
              <a:rPr lang="es-ES" altLang="es-CL" sz="2400" i="1">
                <a:latin typeface="Times New Roman" charset="0"/>
                <a:cs typeface="Times New Roman" charset="0"/>
              </a:rPr>
              <a:t>primera fase </a:t>
            </a:r>
            <a:r>
              <a:rPr lang="es-ES" altLang="es-CL" sz="2400">
                <a:latin typeface="Times New Roman" charset="0"/>
                <a:cs typeface="Times New Roman" charset="0"/>
              </a:rPr>
              <a:t>se corresponde con el período en el que los niños diferencian ya la escritura del dibujo: los grafismos que tienen una semejanza icónica con su referente son identificados como dibujo, y los que no la tienen, como escritura. Ahora bien, en su intento de representación de la escritura, los niños todavía no llegan a realizar letras convencionales: es la </a:t>
            </a:r>
            <a:r>
              <a:rPr lang="es-ES" altLang="es-CL" sz="2400" b="1">
                <a:latin typeface="Times New Roman" charset="0"/>
                <a:cs typeface="Times New Roman" charset="0"/>
              </a:rPr>
              <a:t>etapa de la escritura indiferenciada</a:t>
            </a:r>
            <a:r>
              <a:rPr lang="es-ES" altLang="es-CL" sz="2400">
                <a:latin typeface="Times New Roman" charset="0"/>
                <a:cs typeface="Times New Roman" charset="0"/>
              </a:rPr>
              <a:t>.</a:t>
            </a:r>
          </a:p>
        </p:txBody>
      </p:sp>
      <p:pic>
        <p:nvPicPr>
          <p:cNvPr id="18435" name="Picture 3" descr="http://www.eljardinonline.com.ar/imagenes/grafias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6438" y="3071813"/>
            <a:ext cx="27432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2" descr="http://www.eljardinonline.com.ar/imagenes/grafias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0" y="5000625"/>
            <a:ext cx="23241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4 Rectángulo"/>
          <p:cNvSpPr>
            <a:spLocks noChangeArrowheads="1"/>
          </p:cNvSpPr>
          <p:nvPr/>
        </p:nvSpPr>
        <p:spPr bwMode="auto">
          <a:xfrm>
            <a:off x="571500" y="3357563"/>
            <a:ext cx="50006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eaLnBrk="1" hangingPunct="1">
              <a:spcBef>
                <a:spcPct val="0"/>
              </a:spcBef>
              <a:buClrTx/>
              <a:buFontTx/>
              <a:buNone/>
            </a:pPr>
            <a:r>
              <a:rPr lang="es-MX" altLang="es-CL" sz="1800">
                <a:latin typeface="Lucida Sans Unicode" pitchFamily="34" charset="0"/>
              </a:rPr>
              <a:t>Diferencia letras y números de otro tipo de dibujos.</a:t>
            </a:r>
            <a:br>
              <a:rPr lang="es-MX" altLang="es-CL" sz="1800">
                <a:latin typeface="Lucida Sans Unicode" pitchFamily="34" charset="0"/>
              </a:rPr>
            </a:br>
            <a:r>
              <a:rPr lang="es-MX" altLang="es-CL" sz="1800">
                <a:latin typeface="Lucida Sans Unicode" pitchFamily="34" charset="0"/>
              </a:rPr>
              <a:t>Reproduce los rasgos imitando los trazos de manuscrita o imprenta.</a:t>
            </a:r>
            <a:endParaRPr lang="es-ES" altLang="es-CL" sz="1800">
              <a:latin typeface="Lucida Sans Unicode" pitchFamily="34" charset="0"/>
            </a:endParaRPr>
          </a:p>
        </p:txBody>
      </p:sp>
      <p:sp>
        <p:nvSpPr>
          <p:cNvPr id="18438" name="5 Rectángulo"/>
          <p:cNvSpPr>
            <a:spLocks noChangeArrowheads="1"/>
          </p:cNvSpPr>
          <p:nvPr/>
        </p:nvSpPr>
        <p:spPr bwMode="auto">
          <a:xfrm>
            <a:off x="571500" y="4643438"/>
            <a:ext cx="56435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eaLnBrk="1" hangingPunct="1">
              <a:spcBef>
                <a:spcPct val="0"/>
              </a:spcBef>
              <a:buClrTx/>
              <a:buFontTx/>
              <a:buNone/>
            </a:pPr>
            <a:r>
              <a:rPr lang="es-MX" altLang="es-CL" sz="1800">
                <a:latin typeface="Lucida Sans Unicode" pitchFamily="34" charset="0"/>
              </a:rPr>
              <a:t>Estas grafías no tienen linealidad, orientación ni control de cantidad.</a:t>
            </a:r>
            <a:br>
              <a:rPr lang="es-MX" altLang="es-CL" sz="1800">
                <a:latin typeface="Lucida Sans Unicode" pitchFamily="34" charset="0"/>
              </a:rPr>
            </a:br>
            <a:r>
              <a:rPr lang="es-MX" altLang="es-CL" sz="1800">
                <a:latin typeface="Lucida Sans Unicode" pitchFamily="34" charset="0"/>
              </a:rPr>
              <a:t>En algunos casos necesita del dibujo para significar sus textos.</a:t>
            </a:r>
          </a:p>
        </p:txBody>
      </p:sp>
    </p:spTree>
    <p:extLst>
      <p:ext uri="{BB962C8B-B14F-4D97-AF65-F5344CB8AC3E}">
        <p14:creationId xmlns:p14="http://schemas.microsoft.com/office/powerpoint/2010/main" val="2843531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3 Rectángulo"/>
          <p:cNvSpPr>
            <a:spLocks noChangeArrowheads="1"/>
          </p:cNvSpPr>
          <p:nvPr/>
        </p:nvSpPr>
        <p:spPr bwMode="auto">
          <a:xfrm>
            <a:off x="571500" y="642938"/>
            <a:ext cx="77152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algn="just" eaLnBrk="1" hangingPunct="1">
              <a:spcBef>
                <a:spcPct val="0"/>
              </a:spcBef>
              <a:buClrTx/>
              <a:buFontTx/>
              <a:buNone/>
            </a:pPr>
            <a:r>
              <a:rPr lang="es-ES" altLang="es-CL" sz="2400">
                <a:latin typeface="Times New Roman" charset="0"/>
                <a:cs typeface="Times New Roman" charset="0"/>
              </a:rPr>
              <a:t>En la </a:t>
            </a:r>
            <a:r>
              <a:rPr lang="es-ES" altLang="es-CL" sz="2400" i="1">
                <a:latin typeface="Times New Roman" charset="0"/>
                <a:cs typeface="Times New Roman" charset="0"/>
              </a:rPr>
              <a:t>segunda fase</a:t>
            </a:r>
            <a:r>
              <a:rPr lang="es-ES" altLang="es-CL" sz="2400">
                <a:latin typeface="Times New Roman" charset="0"/>
                <a:cs typeface="Times New Roman" charset="0"/>
              </a:rPr>
              <a:t>, utilizan un repertorio variado de grafías convencionales: es la </a:t>
            </a:r>
            <a:r>
              <a:rPr lang="es-ES" altLang="es-CL" sz="2400" b="1">
                <a:latin typeface="Times New Roman" charset="0"/>
                <a:cs typeface="Times New Roman" charset="0"/>
              </a:rPr>
              <a:t>fase de la escritura diferenciada</a:t>
            </a:r>
            <a:r>
              <a:rPr lang="es-ES" altLang="es-CL" sz="2400">
                <a:latin typeface="Times New Roman" charset="0"/>
                <a:cs typeface="Times New Roman" charset="0"/>
              </a:rPr>
              <a:t>. En ella las producciones escritas están reguladas por determinadas hipótesis que los niños manejan: linealidad, unión y discontinuidad, número mínimo de letras, variedad interna entre las mismas.</a:t>
            </a:r>
          </a:p>
        </p:txBody>
      </p:sp>
      <p:pic>
        <p:nvPicPr>
          <p:cNvPr id="19459" name="Picture 2" descr="http://www.eljardinonline.com.ar/imagenes/grafias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3000375"/>
            <a:ext cx="45720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4 Rectángulo"/>
          <p:cNvSpPr>
            <a:spLocks noChangeArrowheads="1"/>
          </p:cNvSpPr>
          <p:nvPr/>
        </p:nvSpPr>
        <p:spPr bwMode="auto">
          <a:xfrm>
            <a:off x="500063" y="4214813"/>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eaLnBrk="1" hangingPunct="1">
              <a:spcBef>
                <a:spcPct val="0"/>
              </a:spcBef>
              <a:buClrTx/>
              <a:buFontTx/>
              <a:buNone/>
            </a:pPr>
            <a:r>
              <a:rPr lang="es-MX" altLang="es-CL" sz="1800">
                <a:latin typeface="Lucida Sans Unicode" pitchFamily="34" charset="0"/>
              </a:rPr>
              <a:t>Posteriormente, comienza a organizar las grafías una a continuación</a:t>
            </a:r>
          </a:p>
          <a:p>
            <a:pPr eaLnBrk="1" hangingPunct="1">
              <a:spcBef>
                <a:spcPct val="0"/>
              </a:spcBef>
              <a:buClrTx/>
              <a:buFontTx/>
              <a:buNone/>
            </a:pPr>
            <a:r>
              <a:rPr lang="es-MX" altLang="es-CL" sz="1800">
                <a:latin typeface="Lucida Sans Unicode" pitchFamily="34" charset="0"/>
              </a:rPr>
              <a:t> de la otra.</a:t>
            </a:r>
          </a:p>
          <a:p>
            <a:pPr eaLnBrk="1" hangingPunct="1">
              <a:spcBef>
                <a:spcPct val="0"/>
              </a:spcBef>
              <a:buClrTx/>
              <a:buFontTx/>
              <a:buNone/>
            </a:pPr>
            <a:r>
              <a:rPr lang="es-MX" altLang="es-CL" sz="1800">
                <a:latin typeface="Lucida Sans Unicode" pitchFamily="34" charset="0"/>
              </a:rPr>
              <a:t>Sólo puede ser leída por su autor.</a:t>
            </a:r>
            <a:endParaRPr lang="es-ES" altLang="es-CL" sz="1800">
              <a:latin typeface="Lucida Sans Unicode" pitchFamily="34" charset="0"/>
            </a:endParaRPr>
          </a:p>
        </p:txBody>
      </p:sp>
      <p:pic>
        <p:nvPicPr>
          <p:cNvPr id="19461" name="Imagen 7" descr="http://www.eljardinonline.com.ar/imagenes/grafias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3500" y="3643313"/>
            <a:ext cx="3214688" cy="227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2125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3 Rectángulo"/>
          <p:cNvSpPr>
            <a:spLocks noChangeArrowheads="1"/>
          </p:cNvSpPr>
          <p:nvPr/>
        </p:nvSpPr>
        <p:spPr bwMode="auto">
          <a:xfrm>
            <a:off x="714375" y="571500"/>
            <a:ext cx="78581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algn="just" eaLnBrk="1" hangingPunct="1">
              <a:spcBef>
                <a:spcPct val="0"/>
              </a:spcBef>
              <a:buClrTx/>
              <a:buFontTx/>
              <a:buNone/>
            </a:pPr>
            <a:r>
              <a:rPr lang="es-ES" altLang="es-CL" sz="2400">
                <a:latin typeface="Times New Roman" charset="0"/>
                <a:cs typeface="Times New Roman" charset="0"/>
              </a:rPr>
              <a:t>En la </a:t>
            </a:r>
            <a:r>
              <a:rPr lang="es-ES" altLang="es-CL" sz="2400" i="1">
                <a:latin typeface="Times New Roman" charset="0"/>
                <a:cs typeface="Times New Roman" charset="0"/>
              </a:rPr>
              <a:t>tercera</a:t>
            </a:r>
            <a:r>
              <a:rPr lang="es-ES" altLang="es-CL" sz="2400">
                <a:latin typeface="Times New Roman" charset="0"/>
                <a:cs typeface="Times New Roman" charset="0"/>
              </a:rPr>
              <a:t>, </a:t>
            </a:r>
            <a:r>
              <a:rPr lang="es-ES" altLang="es-CL" sz="2400" b="1">
                <a:latin typeface="Times New Roman" charset="0"/>
                <a:cs typeface="Times New Roman" charset="0"/>
              </a:rPr>
              <a:t>la fase silábica</a:t>
            </a:r>
            <a:r>
              <a:rPr lang="es-ES" altLang="es-CL" sz="2400">
                <a:latin typeface="Times New Roman" charset="0"/>
                <a:cs typeface="Times New Roman" charset="0"/>
              </a:rPr>
              <a:t>, los niños comienzan a establecer relaciones entre sus grafismos y los aspectos sonoros de la palabra, pero es una producción conducida por la segmentación silábica de la palabra. Identifican la sílaba, pero ésta suele ser representada mediante una sola letra. Así, por ejemplo, MARIPOSA podría ser representada por A I O A.</a:t>
            </a:r>
          </a:p>
        </p:txBody>
      </p:sp>
      <p:sp>
        <p:nvSpPr>
          <p:cNvPr id="20483" name="5 Rectángulo"/>
          <p:cNvSpPr>
            <a:spLocks noChangeArrowheads="1"/>
          </p:cNvSpPr>
          <p:nvPr/>
        </p:nvSpPr>
        <p:spPr bwMode="auto">
          <a:xfrm>
            <a:off x="857250" y="4643438"/>
            <a:ext cx="77866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eaLnBrk="1" hangingPunct="1">
              <a:spcBef>
                <a:spcPct val="0"/>
              </a:spcBef>
              <a:buClrTx/>
              <a:buFontTx/>
              <a:buNone/>
            </a:pPr>
            <a:r>
              <a:rPr lang="es-MX" altLang="es-CL" sz="1800">
                <a:latin typeface="Lucida Sans Unicode" pitchFamily="34" charset="0"/>
              </a:rPr>
              <a:t>El tamaño de las palabras es proporcional al tamaño del objeto.</a:t>
            </a:r>
            <a:endParaRPr lang="es-ES" altLang="es-CL" sz="1800">
              <a:latin typeface="Lucida Sans Unicode" pitchFamily="34" charset="0"/>
            </a:endParaRPr>
          </a:p>
        </p:txBody>
      </p:sp>
      <p:sp>
        <p:nvSpPr>
          <p:cNvPr id="20484" name="Rectangle 4"/>
          <p:cNvSpPr>
            <a:spLocks noChangeArrowheads="1"/>
          </p:cNvSpPr>
          <p:nvPr/>
        </p:nvSpPr>
        <p:spPr bwMode="auto">
          <a:xfrm>
            <a:off x="928688" y="5000625"/>
            <a:ext cx="72151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eaLnBrk="1" hangingPunct="1">
              <a:spcBef>
                <a:spcPct val="0"/>
              </a:spcBef>
              <a:buClrTx/>
              <a:buFontTx/>
              <a:buNone/>
            </a:pPr>
            <a:r>
              <a:rPr lang="es-ES" altLang="es-CL" sz="1800">
                <a:ea typeface="Times New Roman" charset="0"/>
                <a:cs typeface="Arial" charset="0"/>
              </a:rPr>
              <a:t>- Cada letra tiene el valor de una sílaba.</a:t>
            </a:r>
          </a:p>
          <a:p>
            <a:pPr>
              <a:spcBef>
                <a:spcPct val="0"/>
              </a:spcBef>
              <a:buClrTx/>
              <a:buFontTx/>
              <a:buNone/>
            </a:pPr>
            <a:r>
              <a:rPr lang="es-ES" altLang="es-CL" sz="1800">
                <a:ea typeface="Times New Roman" charset="0"/>
                <a:cs typeface="Arial" charset="0"/>
              </a:rPr>
              <a:t>- Utiliza letras o pseudo-letras.</a:t>
            </a:r>
          </a:p>
          <a:p>
            <a:pPr>
              <a:spcBef>
                <a:spcPct val="0"/>
              </a:spcBef>
              <a:buClrTx/>
              <a:buFontTx/>
              <a:buNone/>
            </a:pPr>
            <a:endParaRPr lang="es-ES" altLang="es-CL" sz="1800">
              <a:ea typeface="Times New Roman" charset="0"/>
              <a:cs typeface="Arial" charset="0"/>
            </a:endParaRPr>
          </a:p>
        </p:txBody>
      </p:sp>
      <p:pic>
        <p:nvPicPr>
          <p:cNvPr id="20485" name="Imagen 8" descr="http://www.eljardinonline.com.ar/imagenes/grafias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0313" y="3000375"/>
            <a:ext cx="373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6831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Rectángulo"/>
          <p:cNvSpPr>
            <a:spLocks noChangeArrowheads="1"/>
          </p:cNvSpPr>
          <p:nvPr/>
        </p:nvSpPr>
        <p:spPr bwMode="auto">
          <a:xfrm>
            <a:off x="571500" y="642938"/>
            <a:ext cx="8072438"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algn="just" eaLnBrk="1" hangingPunct="1">
              <a:spcBef>
                <a:spcPct val="0"/>
              </a:spcBef>
              <a:buClrTx/>
              <a:buFontTx/>
              <a:buNone/>
            </a:pPr>
            <a:r>
              <a:rPr lang="es-ES" altLang="es-CL" sz="2400">
                <a:latin typeface="Times New Roman" charset="0"/>
                <a:cs typeface="Times New Roman" charset="0"/>
              </a:rPr>
              <a:t>En la </a:t>
            </a:r>
            <a:r>
              <a:rPr lang="es-ES" altLang="es-CL" sz="2400" b="1">
                <a:latin typeface="Times New Roman" charset="0"/>
                <a:cs typeface="Times New Roman" charset="0"/>
              </a:rPr>
              <a:t>fase silábico-alfabética</a:t>
            </a:r>
            <a:r>
              <a:rPr lang="es-ES" altLang="es-CL" sz="2400">
                <a:latin typeface="Times New Roman" charset="0"/>
                <a:cs typeface="Times New Roman" charset="0"/>
              </a:rPr>
              <a:t>, la </a:t>
            </a:r>
            <a:r>
              <a:rPr lang="es-ES" altLang="es-CL" sz="2400" i="1">
                <a:latin typeface="Times New Roman" charset="0"/>
                <a:cs typeface="Times New Roman" charset="0"/>
              </a:rPr>
              <a:t>cuarta</a:t>
            </a:r>
            <a:r>
              <a:rPr lang="es-ES" altLang="es-CL" sz="2400">
                <a:latin typeface="Times New Roman" charset="0"/>
                <a:cs typeface="Times New Roman" charset="0"/>
              </a:rPr>
              <a:t>, los niños se dan cuenta de la existencia de correspondencias intrasilábicas, pero no son capaces de segmentar todos los elementos sonoros de la palabra; en consecuencia, en sus producciones el número de letras es inferior al número de consonantes y vocales de la palabra, porque algunas letras quedan sin reflejar.</a:t>
            </a:r>
          </a:p>
        </p:txBody>
      </p:sp>
      <p:pic>
        <p:nvPicPr>
          <p:cNvPr id="21507" name="Picture 2" descr="http://www.eljardinonline.com.ar/imagenes/grafias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0" y="4643438"/>
            <a:ext cx="455295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3" descr="http://www.eljardinonline.com.ar/imagenes/grafias9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2313" y="4714875"/>
            <a:ext cx="16764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descr="http://www.eljardinonline.com.ar/imagenes/grafias92.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63" y="4857750"/>
            <a:ext cx="21717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6 Rectángulo"/>
          <p:cNvSpPr>
            <a:spLocks noChangeArrowheads="1"/>
          </p:cNvSpPr>
          <p:nvPr/>
        </p:nvSpPr>
        <p:spPr bwMode="auto">
          <a:xfrm>
            <a:off x="714375" y="3143250"/>
            <a:ext cx="79295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eaLnBrk="1" hangingPunct="1">
              <a:spcBef>
                <a:spcPct val="0"/>
              </a:spcBef>
              <a:buClrTx/>
              <a:buFontTx/>
              <a:buNone/>
            </a:pPr>
            <a:r>
              <a:rPr lang="es-ES" altLang="es-CL" sz="1800">
                <a:latin typeface="Lucida Sans Unicode" pitchFamily="34" charset="0"/>
              </a:rPr>
              <a:t>Es un período de transición, en el que se manejan las dos hipótesis.</a:t>
            </a:r>
          </a:p>
          <a:p>
            <a:pPr eaLnBrk="1" hangingPunct="1">
              <a:spcBef>
                <a:spcPct val="0"/>
              </a:spcBef>
              <a:buClrTx/>
              <a:buFontTx/>
              <a:buNone/>
            </a:pPr>
            <a:r>
              <a:rPr lang="es-ES" altLang="es-CL" sz="1800">
                <a:latin typeface="Lucida Sans Unicode" pitchFamily="34" charset="0"/>
              </a:rPr>
              <a:t>- Algunas letras mantienen el valor silábico- sonoro, mientras que otras no.</a:t>
            </a:r>
          </a:p>
          <a:p>
            <a:pPr eaLnBrk="1" hangingPunct="1">
              <a:spcBef>
                <a:spcPct val="0"/>
              </a:spcBef>
              <a:buClrTx/>
              <a:buFontTx/>
              <a:buNone/>
            </a:pPr>
            <a:r>
              <a:rPr lang="es-ES" altLang="es-CL" sz="1800">
                <a:latin typeface="Lucida Sans Unicode" pitchFamily="34" charset="0"/>
              </a:rPr>
              <a:t>- Conviven ambas hipótesis en una misma escritura.</a:t>
            </a:r>
          </a:p>
        </p:txBody>
      </p:sp>
    </p:spTree>
    <p:extLst>
      <p:ext uri="{BB962C8B-B14F-4D97-AF65-F5344CB8AC3E}">
        <p14:creationId xmlns:p14="http://schemas.microsoft.com/office/powerpoint/2010/main" val="1637629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3 Rectángulo"/>
          <p:cNvSpPr>
            <a:spLocks noChangeArrowheads="1"/>
          </p:cNvSpPr>
          <p:nvPr/>
        </p:nvSpPr>
        <p:spPr bwMode="auto">
          <a:xfrm>
            <a:off x="857250" y="785813"/>
            <a:ext cx="7643813"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algn="just" eaLnBrk="1" hangingPunct="1">
              <a:spcBef>
                <a:spcPct val="0"/>
              </a:spcBef>
              <a:buClrTx/>
              <a:buFontTx/>
              <a:buNone/>
            </a:pPr>
            <a:r>
              <a:rPr lang="es-ES" altLang="es-CL" sz="2400" b="1">
                <a:latin typeface="Times New Roman" charset="0"/>
                <a:cs typeface="Times New Roman" charset="0"/>
              </a:rPr>
              <a:t>. </a:t>
            </a:r>
            <a:r>
              <a:rPr lang="es-ES" altLang="es-CL" sz="2400">
                <a:latin typeface="Times New Roman" charset="0"/>
                <a:cs typeface="Times New Roman" charset="0"/>
              </a:rPr>
              <a:t>En la </a:t>
            </a:r>
            <a:r>
              <a:rPr lang="es-ES" altLang="es-CL" sz="2400" i="1">
                <a:latin typeface="Times New Roman" charset="0"/>
                <a:cs typeface="Times New Roman" charset="0"/>
              </a:rPr>
              <a:t>quinta fase, </a:t>
            </a:r>
            <a:r>
              <a:rPr lang="es-ES" altLang="es-CL" sz="2400">
                <a:latin typeface="Times New Roman" charset="0"/>
                <a:cs typeface="Times New Roman" charset="0"/>
              </a:rPr>
              <a:t>los niños reconocen una correspondencia alfabética exhaustiva: a cada consonante y vocal de la palabra corresponde una letra. Se encuentran ya en la </a:t>
            </a:r>
            <a:r>
              <a:rPr lang="es-ES" altLang="es-CL" sz="2400" b="1">
                <a:latin typeface="Times New Roman" charset="0"/>
                <a:cs typeface="Times New Roman" charset="0"/>
              </a:rPr>
              <a:t>etapa alfabética</a:t>
            </a:r>
            <a:endParaRPr lang="es-ES" altLang="es-CL" sz="2400">
              <a:latin typeface="Times New Roman" charset="0"/>
              <a:cs typeface="Times New Roman" charset="0"/>
            </a:endParaRPr>
          </a:p>
        </p:txBody>
      </p:sp>
      <p:sp>
        <p:nvSpPr>
          <p:cNvPr id="22531" name="Rectangle 2"/>
          <p:cNvSpPr>
            <a:spLocks noChangeArrowheads="1"/>
          </p:cNvSpPr>
          <p:nvPr/>
        </p:nvSpPr>
        <p:spPr bwMode="auto">
          <a:xfrm>
            <a:off x="857250" y="2571750"/>
            <a:ext cx="70723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eaLnBrk="1" hangingPunct="1">
              <a:spcBef>
                <a:spcPct val="0"/>
              </a:spcBef>
              <a:buClrTx/>
              <a:buFontTx/>
              <a:buNone/>
            </a:pPr>
            <a:r>
              <a:rPr lang="es-ES" altLang="es-CL" sz="2400">
                <a:latin typeface="Times New Roman" charset="0"/>
                <a:cs typeface="Times New Roman" charset="0"/>
              </a:rPr>
              <a:t>- A cada letra le corresponde un valor sonoro.</a:t>
            </a:r>
          </a:p>
          <a:p>
            <a:pPr>
              <a:spcBef>
                <a:spcPct val="0"/>
              </a:spcBef>
              <a:buClrTx/>
              <a:buFontTx/>
              <a:buNone/>
            </a:pPr>
            <a:r>
              <a:rPr lang="es-ES" altLang="es-CL" sz="1200">
                <a:solidFill>
                  <a:srgbClr val="0000FF"/>
                </a:solidFill>
                <a:latin typeface="Comic Sans MS" pitchFamily="66" charset="0"/>
                <a:cs typeface="Times New Roman" charset="0"/>
              </a:rPr>
              <a:t/>
            </a:r>
            <a:br>
              <a:rPr lang="es-ES" altLang="es-CL" sz="1200">
                <a:solidFill>
                  <a:srgbClr val="0000FF"/>
                </a:solidFill>
                <a:latin typeface="Comic Sans MS" pitchFamily="66" charset="0"/>
                <a:cs typeface="Times New Roman" charset="0"/>
              </a:rPr>
            </a:br>
            <a:endParaRPr lang="es-ES" altLang="es-CL" sz="1800"/>
          </a:p>
        </p:txBody>
      </p:sp>
      <p:pic>
        <p:nvPicPr>
          <p:cNvPr id="22532" name="Imagen 12" descr="http://www.eljardinonline.com.ar/imagenes/grafias9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25" y="4786313"/>
            <a:ext cx="49339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3"/>
          <p:cNvSpPr>
            <a:spLocks noChangeArrowheads="1"/>
          </p:cNvSpPr>
          <p:nvPr/>
        </p:nvSpPr>
        <p:spPr bwMode="auto">
          <a:xfrm>
            <a:off x="714375" y="3214688"/>
            <a:ext cx="807243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eaLnBrk="1" hangingPunct="1">
              <a:spcBef>
                <a:spcPct val="0"/>
              </a:spcBef>
              <a:buClrTx/>
              <a:buFontTx/>
              <a:buNone/>
            </a:pPr>
            <a:r>
              <a:rPr lang="es-ES" altLang="es-CL" sz="2400">
                <a:latin typeface="Times New Roman" charset="0"/>
                <a:cs typeface="Times New Roman" charset="0"/>
              </a:rPr>
              <a:t>- A pesar de que han avanzado en la construcción del sistema de escritura, esta hipótesis no es el punto final del proceso, ya que luego se enfrentará con otras dificultades (ortografía, separación de palabras, etc.).</a:t>
            </a:r>
          </a:p>
        </p:txBody>
      </p:sp>
    </p:spTree>
    <p:extLst>
      <p:ext uri="{BB962C8B-B14F-4D97-AF65-F5344CB8AC3E}">
        <p14:creationId xmlns:p14="http://schemas.microsoft.com/office/powerpoint/2010/main" val="3607426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772</Words>
  <Application>Microsoft Office PowerPoint</Application>
  <PresentationFormat>Presentación en pantalla (4:3)</PresentationFormat>
  <Paragraphs>53</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Jaime</dc:creator>
  <cp:lastModifiedBy>Jaime</cp:lastModifiedBy>
  <cp:revision>2</cp:revision>
  <dcterms:created xsi:type="dcterms:W3CDTF">2014-08-31T12:57:09Z</dcterms:created>
  <dcterms:modified xsi:type="dcterms:W3CDTF">2014-09-19T18:43:00Z</dcterms:modified>
</cp:coreProperties>
</file>