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74" r:id="rId4"/>
    <p:sldId id="275" r:id="rId5"/>
    <p:sldId id="290" r:id="rId6"/>
    <p:sldId id="291" r:id="rId7"/>
    <p:sldId id="276" r:id="rId8"/>
    <p:sldId id="303" r:id="rId9"/>
    <p:sldId id="302" r:id="rId10"/>
    <p:sldId id="277" r:id="rId11"/>
    <p:sldId id="278" r:id="rId12"/>
    <p:sldId id="279" r:id="rId13"/>
    <p:sldId id="280" r:id="rId14"/>
    <p:sldId id="281" r:id="rId15"/>
    <p:sldId id="282" r:id="rId16"/>
    <p:sldId id="304" r:id="rId17"/>
    <p:sldId id="283" r:id="rId18"/>
    <p:sldId id="284" r:id="rId19"/>
    <p:sldId id="285" r:id="rId20"/>
    <p:sldId id="286" r:id="rId21"/>
    <p:sldId id="287" r:id="rId22"/>
    <p:sldId id="288" r:id="rId23"/>
    <p:sldId id="289" r:id="rId24"/>
    <p:sldId id="292" r:id="rId25"/>
    <p:sldId id="293" r:id="rId26"/>
    <p:sldId id="294" r:id="rId27"/>
    <p:sldId id="295" r:id="rId28"/>
    <p:sldId id="296" r:id="rId29"/>
    <p:sldId id="297" r:id="rId30"/>
    <p:sldId id="298" r:id="rId31"/>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3064CDC2-917E-440C-9489-014B51A7B7E1}" type="datetimeFigureOut">
              <a:rPr lang="es-ES_tradnl" smtClean="0"/>
              <a:pPr/>
              <a:t>03/05/2010</a:t>
            </a:fld>
            <a:endParaRPr lang="es-ES_tradnl"/>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9207B6-048A-481F-BD51-F14E3DC5FF28}" type="slidenum">
              <a:rPr lang="es-ES_tradnl" smtClean="0"/>
              <a:pPr/>
              <a:t>‹Nº›</a:t>
            </a:fld>
            <a:endParaRPr lang="es-ES_tradnl"/>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D59207B6-048A-481F-BD51-F14E3DC5FF28}"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D59207B6-048A-481F-BD51-F14E3DC5FF28}"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D59207B6-048A-481F-BD51-F14E3DC5FF28}"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3064CDC2-917E-440C-9489-014B51A7B7E1}" type="datetimeFigureOut">
              <a:rPr lang="es-ES_tradnl" smtClean="0"/>
              <a:pPr/>
              <a:t>03/05/2010</a:t>
            </a:fld>
            <a:endParaRPr lang="es-ES_tradnl"/>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9207B6-048A-481F-BD51-F14E3DC5FF28}" type="slidenum">
              <a:rPr lang="es-ES_tradnl" smtClean="0"/>
              <a:pPr/>
              <a:t>‹Nº›</a:t>
            </a:fld>
            <a:endParaRPr lang="es-ES_tradnl"/>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D59207B6-048A-481F-BD51-F14E3DC5FF28}" type="slidenum">
              <a:rPr lang="es-ES_tradnl" smtClean="0"/>
              <a:pPr/>
              <a:t>‹Nº›</a:t>
            </a:fld>
            <a:endParaRPr lang="es-ES_tradnl"/>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8" name="7 Marcador de pie de página"/>
          <p:cNvSpPr>
            <a:spLocks noGrp="1"/>
          </p:cNvSpPr>
          <p:nvPr>
            <p:ph type="ftr" sz="quarter" idx="11"/>
          </p:nvPr>
        </p:nvSpPr>
        <p:spPr/>
        <p:txBody>
          <a:bodyPr/>
          <a:lstStyle>
            <a:extLst/>
          </a:lstStyle>
          <a:p>
            <a:endParaRPr lang="es-ES_tradnl"/>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D59207B6-048A-481F-BD51-F14E3DC5FF28}"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4" name="3 Marcador de pie de página"/>
          <p:cNvSpPr>
            <a:spLocks noGrp="1"/>
          </p:cNvSpPr>
          <p:nvPr>
            <p:ph type="ftr" sz="quarter" idx="11"/>
          </p:nvPr>
        </p:nvSpPr>
        <p:spPr/>
        <p:txBody>
          <a:bodyPr/>
          <a:lstStyle>
            <a:extLst/>
          </a:lstStyle>
          <a:p>
            <a:endParaRPr lang="es-ES_tradnl"/>
          </a:p>
        </p:txBody>
      </p:sp>
      <p:sp>
        <p:nvSpPr>
          <p:cNvPr id="5" name="4 Marcador de número de diapositiva"/>
          <p:cNvSpPr>
            <a:spLocks noGrp="1"/>
          </p:cNvSpPr>
          <p:nvPr>
            <p:ph type="sldNum" sz="quarter" idx="12"/>
          </p:nvPr>
        </p:nvSpPr>
        <p:spPr/>
        <p:txBody>
          <a:bodyPr/>
          <a:lstStyle>
            <a:extLst/>
          </a:lstStyle>
          <a:p>
            <a:fld id="{D59207B6-048A-481F-BD51-F14E3DC5FF28}" type="slidenum">
              <a:rPr lang="es-ES_tradnl" smtClean="0"/>
              <a:pPr/>
              <a:t>‹Nº›</a:t>
            </a:fld>
            <a:endParaRPr lang="es-ES_tradnl"/>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064CDC2-917E-440C-9489-014B51A7B7E1}" type="datetimeFigureOut">
              <a:rPr lang="es-ES_tradnl" smtClean="0"/>
              <a:pPr/>
              <a:t>03/05/2010</a:t>
            </a:fld>
            <a:endParaRPr lang="es-ES_tradnl"/>
          </a:p>
        </p:txBody>
      </p:sp>
      <p:sp>
        <p:nvSpPr>
          <p:cNvPr id="3" name="2 Marcador de pie de página"/>
          <p:cNvSpPr>
            <a:spLocks noGrp="1"/>
          </p:cNvSpPr>
          <p:nvPr>
            <p:ph type="ftr" sz="quarter" idx="11"/>
          </p:nvPr>
        </p:nvSpPr>
        <p:spPr/>
        <p:txBody>
          <a:bodyPr/>
          <a:lstStyle>
            <a:extLst/>
          </a:lstStyle>
          <a:p>
            <a:endParaRPr lang="es-ES_tradnl"/>
          </a:p>
        </p:txBody>
      </p:sp>
      <p:sp>
        <p:nvSpPr>
          <p:cNvPr id="4" name="3 Marcador de número de diapositiva"/>
          <p:cNvSpPr>
            <a:spLocks noGrp="1"/>
          </p:cNvSpPr>
          <p:nvPr>
            <p:ph type="sldNum" sz="quarter" idx="12"/>
          </p:nvPr>
        </p:nvSpPr>
        <p:spPr/>
        <p:txBody>
          <a:bodyPr/>
          <a:lstStyle>
            <a:extLst/>
          </a:lstStyle>
          <a:p>
            <a:fld id="{D59207B6-048A-481F-BD51-F14E3DC5FF28}"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3064CDC2-917E-440C-9489-014B51A7B7E1}" type="datetimeFigureOut">
              <a:rPr lang="es-ES_tradnl" smtClean="0"/>
              <a:pPr/>
              <a:t>03/05/2010</a:t>
            </a:fld>
            <a:endParaRPr lang="es-ES_tradnl"/>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9207B6-048A-481F-BD51-F14E3DC5FF28}" type="slidenum">
              <a:rPr lang="es-ES_tradnl" smtClean="0"/>
              <a:pPr/>
              <a:t>‹Nº›</a:t>
            </a:fld>
            <a:endParaRPr lang="es-ES_tradnl"/>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3064CDC2-917E-440C-9489-014B51A7B7E1}" type="datetimeFigureOut">
              <a:rPr lang="es-ES_tradnl" smtClean="0"/>
              <a:pPr/>
              <a:t>03/05/2010</a:t>
            </a:fld>
            <a:endParaRPr lang="es-ES_tradnl"/>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9207B6-048A-481F-BD51-F14E3DC5FF28}" type="slidenum">
              <a:rPr lang="es-ES_tradnl" smtClean="0"/>
              <a:pPr/>
              <a:t>‹Nº›</a:t>
            </a:fld>
            <a:endParaRPr lang="es-ES_tradnl"/>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_tradnl"/>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064CDC2-917E-440C-9489-014B51A7B7E1}" type="datetimeFigureOut">
              <a:rPr lang="es-ES_tradnl" smtClean="0"/>
              <a:pPr/>
              <a:t>03/05/2010</a:t>
            </a:fld>
            <a:endParaRPr lang="es-ES_tradnl"/>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59207B6-048A-481F-BD51-F14E3DC5FF28}" type="slidenum">
              <a:rPr lang="es-ES_tradnl" smtClean="0"/>
              <a:pPr/>
              <a:t>‹Nº›</a:t>
            </a:fld>
            <a:endParaRPr lang="es-ES_tradnl"/>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_tradnl" dirty="0" smtClean="0"/>
              <a:t>Identidad Chilena</a:t>
            </a:r>
            <a:endParaRPr lang="es-ES_tradnl" dirty="0"/>
          </a:p>
        </p:txBody>
      </p:sp>
      <p:sp>
        <p:nvSpPr>
          <p:cNvPr id="3" name="2 Subtítulo"/>
          <p:cNvSpPr>
            <a:spLocks noGrp="1"/>
          </p:cNvSpPr>
          <p:nvPr>
            <p:ph type="subTitle" idx="1"/>
          </p:nvPr>
        </p:nvSpPr>
        <p:spPr/>
        <p:txBody>
          <a:bodyPr>
            <a:normAutofit/>
          </a:bodyPr>
          <a:lstStyle/>
          <a:p>
            <a:r>
              <a:rPr lang="es-ES_tradnl" dirty="0" smtClean="0"/>
              <a:t>Jaime Gatica </a:t>
            </a:r>
            <a:r>
              <a:rPr lang="es-ES_tradnl" dirty="0" err="1" smtClean="0"/>
              <a:t>Jorquera</a:t>
            </a:r>
            <a:endParaRPr lang="es-ES_tradnl" dirty="0" smtClean="0"/>
          </a:p>
          <a:p>
            <a:r>
              <a:rPr lang="es-ES_tradnl" dirty="0" smtClean="0"/>
              <a:t>Liceo Valentín Letelier </a:t>
            </a:r>
            <a:r>
              <a:rPr lang="es-ES_tradnl" dirty="0" err="1" smtClean="0"/>
              <a:t>Madaraiga</a:t>
            </a:r>
            <a:endParaRPr lang="es-ES_tradnl" dirty="0" smtClean="0"/>
          </a:p>
          <a:p>
            <a:r>
              <a:rPr lang="es-ES_tradnl" dirty="0" smtClean="0"/>
              <a:t>Linares</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143000"/>
          </a:xfrm>
        </p:spPr>
        <p:txBody>
          <a:bodyPr/>
          <a:lstStyle/>
          <a:p>
            <a:r>
              <a:rPr lang="es-CL" dirty="0" smtClean="0"/>
              <a:t>Versión Militar-Racial</a:t>
            </a:r>
            <a:endParaRPr lang="es-CL" dirty="0"/>
          </a:p>
        </p:txBody>
      </p:sp>
      <p:sp>
        <p:nvSpPr>
          <p:cNvPr id="3" name="2 Marcador de contenido"/>
          <p:cNvSpPr>
            <a:spLocks noGrp="1"/>
          </p:cNvSpPr>
          <p:nvPr>
            <p:ph idx="1"/>
          </p:nvPr>
        </p:nvSpPr>
        <p:spPr>
          <a:xfrm>
            <a:off x="485804" y="1646237"/>
            <a:ext cx="8229600" cy="4526280"/>
          </a:xfrm>
        </p:spPr>
        <p:txBody>
          <a:bodyPr>
            <a:normAutofit/>
          </a:bodyPr>
          <a:lstStyle/>
          <a:p>
            <a:pPr>
              <a:buNone/>
            </a:pPr>
            <a:r>
              <a:rPr lang="es-CL" dirty="0" smtClean="0"/>
              <a:t>	</a:t>
            </a:r>
          </a:p>
          <a:p>
            <a:pPr>
              <a:buNone/>
            </a:pPr>
            <a:r>
              <a:rPr lang="es-CL" dirty="0" smtClean="0"/>
              <a:t>“Las FF.AA. Siempre han vencido en las contiendas bélicas internacionales proporcionándonos el orgullo de la victoria, reforzando el nacionalismo consciente”. (Alberto </a:t>
            </a:r>
            <a:r>
              <a:rPr lang="es-CL" dirty="0" err="1" smtClean="0"/>
              <a:t>Polloni</a:t>
            </a:r>
            <a:r>
              <a:rPr lang="es-CL" dirty="0" smtClean="0"/>
              <a:t>)</a:t>
            </a:r>
          </a:p>
          <a:p>
            <a:pPr>
              <a:buNone/>
            </a:pPr>
            <a:endParaRPr lang="es-CL" dirty="0" smtClean="0"/>
          </a:p>
          <a:p>
            <a:pPr>
              <a:buNone/>
            </a:pPr>
            <a:r>
              <a:rPr lang="es-CL" dirty="0" smtClean="0"/>
              <a:t>	</a:t>
            </a:r>
          </a:p>
          <a:p>
            <a:pPr>
              <a:buNone/>
            </a:pPr>
            <a:r>
              <a:rPr lang="es-CL" dirty="0" smtClean="0"/>
              <a:t>	</a:t>
            </a:r>
          </a:p>
          <a:p>
            <a:pPr>
              <a:buNone/>
            </a:pP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Versión Militar- Racial</a:t>
            </a:r>
            <a:endParaRPr lang="es-CL" dirty="0"/>
          </a:p>
        </p:txBody>
      </p:sp>
      <p:sp>
        <p:nvSpPr>
          <p:cNvPr id="3" name="2 Marcador de contenido"/>
          <p:cNvSpPr>
            <a:spLocks noGrp="1"/>
          </p:cNvSpPr>
          <p:nvPr>
            <p:ph idx="1"/>
          </p:nvPr>
        </p:nvSpPr>
        <p:spPr/>
        <p:txBody>
          <a:bodyPr>
            <a:normAutofit/>
          </a:bodyPr>
          <a:lstStyle/>
          <a:p>
            <a:r>
              <a:rPr lang="es-CL" dirty="0" smtClean="0"/>
              <a:t>Rol preponderante del ejército. Figura como un creador de la sociedad chilena e incluso se le considera anterior a la misma.</a:t>
            </a:r>
          </a:p>
          <a:p>
            <a:r>
              <a:rPr lang="es-CL" dirty="0" smtClean="0"/>
              <a:t>Desde su creación en 1604 asume un rol central integrador.</a:t>
            </a:r>
          </a:p>
          <a:p>
            <a:r>
              <a:rPr lang="es-CL" dirty="0" smtClean="0"/>
              <a:t>Sinnúmero de generales en el cargo de presidentes y siempre han participado de las constituciones.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Versión Militar-Racial</a:t>
            </a:r>
            <a:endParaRPr lang="es-CL" dirty="0"/>
          </a:p>
        </p:txBody>
      </p:sp>
      <p:sp>
        <p:nvSpPr>
          <p:cNvPr id="3" name="2 Marcador de contenido"/>
          <p:cNvSpPr>
            <a:spLocks noGrp="1"/>
          </p:cNvSpPr>
          <p:nvPr>
            <p:ph idx="1"/>
          </p:nvPr>
        </p:nvSpPr>
        <p:spPr/>
        <p:txBody>
          <a:bodyPr/>
          <a:lstStyle/>
          <a:p>
            <a:pPr>
              <a:buNone/>
            </a:pPr>
            <a:r>
              <a:rPr lang="es-CL" dirty="0" smtClean="0"/>
              <a:t>	</a:t>
            </a:r>
          </a:p>
          <a:p>
            <a:pPr>
              <a:buNone/>
            </a:pPr>
            <a:r>
              <a:rPr lang="es-CL" dirty="0" smtClean="0"/>
              <a:t>	Rol progenitor del ejército en la identidad nacional. Vela por la seguridad y los valores de sus miembros.</a:t>
            </a:r>
          </a:p>
          <a:p>
            <a:pPr>
              <a:buNone/>
            </a:pP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Versión Militar-Racial</a:t>
            </a:r>
            <a:endParaRPr lang="es-CL" dirty="0"/>
          </a:p>
        </p:txBody>
      </p:sp>
      <p:sp>
        <p:nvSpPr>
          <p:cNvPr id="3" name="2 Marcador de contenido"/>
          <p:cNvSpPr>
            <a:spLocks noGrp="1"/>
          </p:cNvSpPr>
          <p:nvPr>
            <p:ph idx="1"/>
          </p:nvPr>
        </p:nvSpPr>
        <p:spPr/>
        <p:txBody>
          <a:bodyPr>
            <a:normAutofit/>
          </a:bodyPr>
          <a:lstStyle/>
          <a:p>
            <a:pPr>
              <a:buNone/>
            </a:pPr>
            <a:r>
              <a:rPr lang="es-CL" dirty="0" smtClean="0"/>
              <a:t>	Raza chilena surge de la mezcla de sangre indígena araucana con sangre de los soldados conquistadores</a:t>
            </a:r>
          </a:p>
          <a:p>
            <a:pPr>
              <a:buNone/>
            </a:pPr>
            <a:endParaRPr lang="es-CL" dirty="0" smtClean="0"/>
          </a:p>
          <a:p>
            <a:pPr>
              <a:buNone/>
            </a:pPr>
            <a:r>
              <a:rPr lang="es-CL" dirty="0" smtClean="0"/>
              <a:t>	Idea que la raza chilena ha heredado aptitudes militares de sus antepasados.</a:t>
            </a:r>
          </a:p>
          <a:p>
            <a:pPr>
              <a:buNone/>
            </a:pPr>
            <a:endParaRPr lang="es-CL" dirty="0" smtClean="0"/>
          </a:p>
          <a:p>
            <a:pPr>
              <a:buNone/>
            </a:pPr>
            <a:r>
              <a:rPr lang="es-CL" dirty="0" smtClean="0"/>
              <a:t>	Concepto del roto vinculado al mundo militar. (Nicolás Palacios)</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Versión Militar-Racial</a:t>
            </a:r>
            <a:endParaRPr lang="es-CL" dirty="0"/>
          </a:p>
        </p:txBody>
      </p:sp>
      <p:sp>
        <p:nvSpPr>
          <p:cNvPr id="3" name="2 Marcador de contenido"/>
          <p:cNvSpPr>
            <a:spLocks noGrp="1"/>
          </p:cNvSpPr>
          <p:nvPr>
            <p:ph idx="1"/>
          </p:nvPr>
        </p:nvSpPr>
        <p:spPr/>
        <p:txBody>
          <a:bodyPr>
            <a:normAutofit fontScale="92500" lnSpcReduction="10000"/>
          </a:bodyPr>
          <a:lstStyle/>
          <a:p>
            <a:pPr>
              <a:buNone/>
            </a:pPr>
            <a:r>
              <a:rPr lang="es-CL" dirty="0" smtClean="0"/>
              <a:t>	Origen de la palabra roto está en el militar conquistador de la guerra de Chile. Su apariencia y su desprecio por los oficios manuales, por el comercio y por los letrados le deberían su identificación.</a:t>
            </a:r>
          </a:p>
          <a:p>
            <a:pPr>
              <a:buNone/>
            </a:pPr>
            <a:r>
              <a:rPr lang="es-CL" dirty="0" smtClean="0"/>
              <a:t>	</a:t>
            </a:r>
          </a:p>
          <a:p>
            <a:pPr>
              <a:buNone/>
            </a:pPr>
            <a:r>
              <a:rPr lang="es-CL" dirty="0" smtClean="0"/>
              <a:t>	Versión militar-racial tiene elementos patriarcales y machistas que sostienen la inferioridad natural de la mujer frente al hombre.</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Versión Militar-Racial</a:t>
            </a:r>
            <a:endParaRPr lang="es-CL" dirty="0"/>
          </a:p>
        </p:txBody>
      </p:sp>
      <p:sp>
        <p:nvSpPr>
          <p:cNvPr id="3" name="2 Marcador de contenido"/>
          <p:cNvSpPr>
            <a:spLocks noGrp="1"/>
          </p:cNvSpPr>
          <p:nvPr>
            <p:ph idx="1"/>
          </p:nvPr>
        </p:nvSpPr>
        <p:spPr/>
        <p:txBody>
          <a:bodyPr/>
          <a:lstStyle/>
          <a:p>
            <a:pPr>
              <a:buNone/>
            </a:pPr>
            <a:r>
              <a:rPr lang="es-CL" dirty="0" smtClean="0"/>
              <a:t>	La afirmación de la identidad nacional pasó necesariamente por la derrota del enemigo en la guerra. </a:t>
            </a:r>
          </a:p>
          <a:p>
            <a:pPr>
              <a:buNone/>
            </a:pPr>
            <a:r>
              <a:rPr lang="es-CL" dirty="0" smtClean="0"/>
              <a:t>	La guerra implica otro al que hay que vencer. Una identidad nacional basada en la guerra, por tanto, se afirma en la necesidad de tener algún enemigo que destruir. Y no sólo se trata de enemigos externos.</a:t>
            </a:r>
          </a:p>
          <a:p>
            <a:pPr>
              <a:buNone/>
            </a:pP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Versión </a:t>
            </a:r>
            <a:r>
              <a:rPr lang="es-ES_tradnl" dirty="0" err="1" smtClean="0"/>
              <a:t>Psico</a:t>
            </a:r>
            <a:r>
              <a:rPr lang="es-ES_tradnl" dirty="0" smtClean="0"/>
              <a:t>-social</a:t>
            </a:r>
            <a:endParaRPr lang="es-ES_tradnl" dirty="0"/>
          </a:p>
        </p:txBody>
      </p:sp>
      <p:pic>
        <p:nvPicPr>
          <p:cNvPr id="4" name="3 Marcador de contenido" descr="psicosocial.jpg"/>
          <p:cNvPicPr>
            <a:picLocks noGrp="1" noChangeAspect="1"/>
          </p:cNvPicPr>
          <p:nvPr>
            <p:ph idx="1"/>
          </p:nvPr>
        </p:nvPicPr>
        <p:blipFill>
          <a:blip r:embed="rId2" cstate="print"/>
          <a:stretch>
            <a:fillRect/>
          </a:stretch>
        </p:blipFill>
        <p:spPr>
          <a:xfrm>
            <a:off x="1460401" y="1646238"/>
            <a:ext cx="6223198" cy="452596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CL" dirty="0" smtClean="0"/>
              <a:t>Versión </a:t>
            </a:r>
            <a:r>
              <a:rPr lang="es-CL" dirty="0" err="1" smtClean="0"/>
              <a:t>Psico</a:t>
            </a:r>
            <a:r>
              <a:rPr lang="es-CL" dirty="0" smtClean="0"/>
              <a:t>-social: </a:t>
            </a:r>
            <a:br>
              <a:rPr lang="es-CL" dirty="0" smtClean="0"/>
            </a:br>
            <a:r>
              <a:rPr lang="es-CL" dirty="0" smtClean="0"/>
              <a:t>Carácter chileno</a:t>
            </a:r>
            <a:endParaRPr lang="es-CL" dirty="0"/>
          </a:p>
        </p:txBody>
      </p:sp>
      <p:sp>
        <p:nvSpPr>
          <p:cNvPr id="3" name="2 Marcador de contenido"/>
          <p:cNvSpPr>
            <a:spLocks noGrp="1"/>
          </p:cNvSpPr>
          <p:nvPr>
            <p:ph idx="1"/>
          </p:nvPr>
        </p:nvSpPr>
        <p:spPr/>
        <p:txBody>
          <a:bodyPr>
            <a:normAutofit/>
          </a:bodyPr>
          <a:lstStyle/>
          <a:p>
            <a:r>
              <a:rPr lang="es-CL" dirty="0" smtClean="0"/>
              <a:t>Según Alberto Cabero, los chilenos tienen defectos raciales heredados:</a:t>
            </a:r>
          </a:p>
          <a:p>
            <a:pPr>
              <a:buNone/>
            </a:pPr>
            <a:r>
              <a:rPr lang="es-CL" dirty="0" smtClean="0"/>
              <a:t/>
            </a:r>
            <a:br>
              <a:rPr lang="es-CL" dirty="0" smtClean="0"/>
            </a:br>
            <a:r>
              <a:rPr lang="es-CL" dirty="0" smtClean="0"/>
              <a:t>“del andaluz, las clases bajas han heredado la ligereza de juicio, la despreocupación del porvenir, el fatalismo; del indio, la misma tendencia fatalista, la inclinación al alcoholismo, al robo, a la violencia, a la acometividad.”</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r>
              <a:rPr lang="es-CL" dirty="0" err="1" smtClean="0"/>
              <a:t>Psico</a:t>
            </a:r>
            <a:r>
              <a:rPr lang="es-CL" dirty="0" smtClean="0"/>
              <a:t>-social: </a:t>
            </a:r>
            <a:br>
              <a:rPr lang="es-CL" dirty="0" smtClean="0"/>
            </a:br>
            <a:r>
              <a:rPr lang="es-CL" dirty="0" smtClean="0"/>
              <a:t>Carácter chileno</a:t>
            </a:r>
            <a:endParaRPr lang="es-CL" dirty="0"/>
          </a:p>
        </p:txBody>
      </p:sp>
      <p:sp>
        <p:nvSpPr>
          <p:cNvPr id="3" name="2 Marcador de contenido"/>
          <p:cNvSpPr>
            <a:spLocks noGrp="1"/>
          </p:cNvSpPr>
          <p:nvPr>
            <p:ph idx="1"/>
          </p:nvPr>
        </p:nvSpPr>
        <p:spPr/>
        <p:txBody>
          <a:bodyPr/>
          <a:lstStyle/>
          <a:p>
            <a:pPr>
              <a:buNone/>
            </a:pPr>
            <a:r>
              <a:rPr lang="es-CL" dirty="0" smtClean="0"/>
              <a:t>	“Del vasco, seco como su solar, han heredado las clases altas su escaso sentimentalismo e imaginación, la dureza, la severidad, la suspicacia, el desabrimiento, el calculador egoísmo.”</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r>
              <a:rPr lang="es-CL" dirty="0" err="1" smtClean="0"/>
              <a:t>Psico</a:t>
            </a:r>
            <a:r>
              <a:rPr lang="es-CL" dirty="0" smtClean="0"/>
              <a:t>-social: </a:t>
            </a:r>
            <a:br>
              <a:rPr lang="es-CL" dirty="0" smtClean="0"/>
            </a:br>
            <a:r>
              <a:rPr lang="es-CL" dirty="0" smtClean="0"/>
              <a:t>Carácter chileno</a:t>
            </a:r>
            <a:endParaRPr lang="es-CL" dirty="0"/>
          </a:p>
        </p:txBody>
      </p:sp>
      <p:sp>
        <p:nvSpPr>
          <p:cNvPr id="3" name="2 Marcador de contenido"/>
          <p:cNvSpPr>
            <a:spLocks noGrp="1"/>
          </p:cNvSpPr>
          <p:nvPr>
            <p:ph idx="1"/>
          </p:nvPr>
        </p:nvSpPr>
        <p:spPr/>
        <p:txBody>
          <a:bodyPr>
            <a:normAutofit/>
          </a:bodyPr>
          <a:lstStyle/>
          <a:p>
            <a:r>
              <a:rPr lang="es-CL" dirty="0" smtClean="0"/>
              <a:t>Benjamín </a:t>
            </a:r>
            <a:r>
              <a:rPr lang="es-CL" dirty="0" err="1" smtClean="0"/>
              <a:t>Subercaseaux</a:t>
            </a:r>
            <a:r>
              <a:rPr lang="es-CL" dirty="0" smtClean="0"/>
              <a:t> destaca algunos rasgos del chileno que pertenecen al “tipo depresivo”.</a:t>
            </a:r>
          </a:p>
          <a:p>
            <a:pPr>
              <a:buNone/>
            </a:pPr>
            <a:endParaRPr lang="es-CL" dirty="0" smtClean="0"/>
          </a:p>
          <a:p>
            <a:pPr>
              <a:buNone/>
            </a:pPr>
            <a:r>
              <a:rPr lang="es-CL" dirty="0" smtClean="0"/>
              <a:t>	Para </a:t>
            </a:r>
            <a:r>
              <a:rPr lang="es-CL" dirty="0" err="1" smtClean="0"/>
              <a:t>Subercaseaux</a:t>
            </a:r>
            <a:r>
              <a:rPr lang="es-CL" dirty="0" smtClean="0"/>
              <a:t>, este tipo se relaciona al clima de grandes oscilaciones térmicas y a la geografía.</a:t>
            </a:r>
          </a:p>
          <a:p>
            <a:pPr>
              <a:buNone/>
            </a:pPr>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heckerboard(across)">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
            </a:r>
            <a:br>
              <a:rPr lang="es-ES_tradnl" dirty="0" smtClean="0"/>
            </a:br>
            <a:r>
              <a:rPr lang="es-ES_tradnl" dirty="0" smtClean="0"/>
              <a:t/>
            </a:r>
            <a:br>
              <a:rPr lang="es-ES_tradnl" dirty="0" smtClean="0"/>
            </a:br>
            <a:r>
              <a:rPr lang="es-ES_tradnl" dirty="0" smtClean="0"/>
              <a:t>IDENTIDAD CHILENA</a:t>
            </a:r>
            <a:endParaRPr lang="es-ES_tradnl" dirty="0"/>
          </a:p>
        </p:txBody>
      </p:sp>
      <p:sp>
        <p:nvSpPr>
          <p:cNvPr id="3" name="2 Marcador de contenido"/>
          <p:cNvSpPr>
            <a:spLocks noGrp="1"/>
          </p:cNvSpPr>
          <p:nvPr>
            <p:ph idx="1"/>
          </p:nvPr>
        </p:nvSpPr>
        <p:spPr/>
        <p:txBody>
          <a:bodyPr>
            <a:normAutofit/>
          </a:bodyPr>
          <a:lstStyle/>
          <a:p>
            <a:pPr>
              <a:buNone/>
            </a:pPr>
            <a:r>
              <a:rPr lang="es-ES_tradnl" dirty="0" smtClean="0"/>
              <a:t>	</a:t>
            </a:r>
            <a:endParaRPr lang="es-ES_tradnl" sz="3200" dirty="0" smtClean="0"/>
          </a:p>
          <a:p>
            <a:pPr algn="ctr">
              <a:buNone/>
            </a:pPr>
            <a:r>
              <a:rPr lang="es-ES_tradnl" sz="3200" dirty="0" smtClean="0"/>
              <a:t>Existe la creencia de que cada nación tiene su propia identidad y que esta es perfectamente distinguible, homogénea y compartida por todos sus integrantes.</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r>
              <a:rPr lang="es-CL" dirty="0" err="1" smtClean="0"/>
              <a:t>Psico</a:t>
            </a:r>
            <a:r>
              <a:rPr lang="es-CL" dirty="0" smtClean="0"/>
              <a:t>-social: </a:t>
            </a:r>
            <a:br>
              <a:rPr lang="es-CL" dirty="0" smtClean="0"/>
            </a:br>
            <a:r>
              <a:rPr lang="es-CL" dirty="0" smtClean="0"/>
              <a:t>Carácter chileno</a:t>
            </a:r>
            <a:endParaRPr lang="es-CL" dirty="0"/>
          </a:p>
        </p:txBody>
      </p:sp>
      <p:sp>
        <p:nvSpPr>
          <p:cNvPr id="3" name="2 Marcador de contenido"/>
          <p:cNvSpPr>
            <a:spLocks noGrp="1"/>
          </p:cNvSpPr>
          <p:nvPr>
            <p:ph idx="1"/>
          </p:nvPr>
        </p:nvSpPr>
        <p:spPr/>
        <p:txBody>
          <a:bodyPr>
            <a:normAutofit/>
          </a:bodyPr>
          <a:lstStyle/>
          <a:p>
            <a:pPr>
              <a:buNone/>
            </a:pPr>
            <a:r>
              <a:rPr lang="es-CL" dirty="0" smtClean="0"/>
              <a:t>	Según Hernán Godoy, los aspectos positivos serían la voluntad, la sobriedad, el espíritu jurídico y democrático, la tenacidad y la lucha por la justicia, el estoicismo, la calidez y el afecto.</a:t>
            </a:r>
          </a:p>
          <a:p>
            <a:pPr>
              <a:buNone/>
            </a:pPr>
            <a:r>
              <a:rPr lang="es-CL" dirty="0" smtClean="0"/>
              <a:t>	Los rasgos negativos serían la poca imaginación, el carácter gris y apagado.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r>
              <a:rPr lang="es-CL" dirty="0" err="1" smtClean="0"/>
              <a:t>Psico</a:t>
            </a:r>
            <a:r>
              <a:rPr lang="es-CL" dirty="0" smtClean="0"/>
              <a:t>-social: </a:t>
            </a:r>
            <a:br>
              <a:rPr lang="es-CL" dirty="0" smtClean="0"/>
            </a:br>
            <a:r>
              <a:rPr lang="es-CL" dirty="0" smtClean="0"/>
              <a:t>Carácter chileno</a:t>
            </a:r>
            <a:endParaRPr lang="es-CL" dirty="0"/>
          </a:p>
        </p:txBody>
      </p:sp>
      <p:sp>
        <p:nvSpPr>
          <p:cNvPr id="3" name="2 Marcador de contenido"/>
          <p:cNvSpPr>
            <a:spLocks noGrp="1"/>
          </p:cNvSpPr>
          <p:nvPr>
            <p:ph idx="1"/>
          </p:nvPr>
        </p:nvSpPr>
        <p:spPr/>
        <p:txBody>
          <a:bodyPr>
            <a:normAutofit/>
          </a:bodyPr>
          <a:lstStyle/>
          <a:p>
            <a:r>
              <a:rPr lang="es-CL" dirty="0" smtClean="0"/>
              <a:t>Identidad chilena no tiene estructura psíquica. No se puede decir que el carácter colectivo chileno se manifiesta en el conjunto de caracteres individuales de todos los chilenos. Sería aventurado decir que es compartido por la mayoría de los chilenos.</a:t>
            </a:r>
            <a:endParaRPr lang="es-C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Empresarial Postmoderna</a:t>
            </a:r>
            <a:endParaRPr lang="es-CL" dirty="0"/>
          </a:p>
        </p:txBody>
      </p:sp>
      <p:pic>
        <p:nvPicPr>
          <p:cNvPr id="4" name="3 Marcador de contenido" descr="empresarial.jpg"/>
          <p:cNvPicPr>
            <a:picLocks noGrp="1" noChangeAspect="1"/>
          </p:cNvPicPr>
          <p:nvPr>
            <p:ph idx="1"/>
          </p:nvPr>
        </p:nvPicPr>
        <p:blipFill>
          <a:blip r:embed="rId2" cstate="print"/>
          <a:stretch>
            <a:fillRect/>
          </a:stretch>
        </p:blipFill>
        <p:spPr>
          <a:xfrm>
            <a:off x="1071538" y="1646238"/>
            <a:ext cx="7286676" cy="452596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Empresarial Postmoderna</a:t>
            </a:r>
            <a:endParaRPr lang="es-CL" dirty="0"/>
          </a:p>
        </p:txBody>
      </p:sp>
      <p:sp>
        <p:nvSpPr>
          <p:cNvPr id="3" name="2 Marcador de contenido"/>
          <p:cNvSpPr>
            <a:spLocks noGrp="1"/>
          </p:cNvSpPr>
          <p:nvPr>
            <p:ph idx="1"/>
          </p:nvPr>
        </p:nvSpPr>
        <p:spPr/>
        <p:txBody>
          <a:bodyPr>
            <a:normAutofit lnSpcReduction="10000"/>
          </a:bodyPr>
          <a:lstStyle/>
          <a:p>
            <a:pPr>
              <a:buNone/>
            </a:pPr>
            <a:r>
              <a:rPr lang="es-CL" dirty="0" smtClean="0"/>
              <a:t>	A partir de 1990 se habló de un nuevo Chile. </a:t>
            </a:r>
          </a:p>
          <a:p>
            <a:pPr>
              <a:buNone/>
            </a:pPr>
            <a:endParaRPr lang="es-CL" dirty="0" smtClean="0"/>
          </a:p>
          <a:p>
            <a:pPr>
              <a:buNone/>
            </a:pPr>
            <a:r>
              <a:rPr lang="es-CL" dirty="0" smtClean="0"/>
              <a:t>	Concibe a Chile como un país emprendedor.</a:t>
            </a:r>
            <a:endParaRPr lang="es-CL" dirty="0"/>
          </a:p>
          <a:p>
            <a:pPr>
              <a:buNone/>
            </a:pPr>
            <a:endParaRPr lang="es-CL" dirty="0" smtClean="0"/>
          </a:p>
          <a:p>
            <a:pPr>
              <a:buNone/>
            </a:pPr>
            <a:r>
              <a:rPr lang="es-CL" dirty="0" smtClean="0"/>
              <a:t>	La participación de Chile en ferias internacionales  y el uso de metáforas/analogías (jaguar) buscan suscitar orgullo patriótico.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Empresarial Postmoderna</a:t>
            </a:r>
            <a:endParaRPr lang="es-CL" dirty="0"/>
          </a:p>
        </p:txBody>
      </p:sp>
      <p:sp>
        <p:nvSpPr>
          <p:cNvPr id="5" name="4 Marcador de contenido"/>
          <p:cNvSpPr>
            <a:spLocks noGrp="1"/>
          </p:cNvSpPr>
          <p:nvPr>
            <p:ph idx="1"/>
          </p:nvPr>
        </p:nvSpPr>
        <p:spPr/>
        <p:txBody>
          <a:bodyPr/>
          <a:lstStyle/>
          <a:p>
            <a:r>
              <a:rPr lang="es-ES_tradnl" dirty="0" smtClean="0"/>
              <a:t>Según Tomás </a:t>
            </a:r>
            <a:r>
              <a:rPr lang="es-ES_tradnl" dirty="0" err="1" smtClean="0"/>
              <a:t>Moulián</a:t>
            </a:r>
            <a:r>
              <a:rPr lang="es-ES_tradnl" dirty="0" smtClean="0"/>
              <a:t>, “el sujeto de esta identidad es el denominado ciudadano </a:t>
            </a:r>
            <a:r>
              <a:rPr lang="es-ES_tradnl" dirty="0" err="1" smtClean="0"/>
              <a:t>credit</a:t>
            </a:r>
            <a:r>
              <a:rPr lang="es-ES_tradnl" dirty="0" smtClean="0"/>
              <a:t> </a:t>
            </a:r>
            <a:r>
              <a:rPr lang="es-ES_tradnl" dirty="0" err="1" smtClean="0"/>
              <a:t>card</a:t>
            </a:r>
            <a:r>
              <a:rPr lang="es-ES_tradnl" dirty="0" smtClean="0"/>
              <a:t>”, cuya base es el consumo.</a:t>
            </a:r>
          </a:p>
          <a:p>
            <a:pPr>
              <a:buNone/>
            </a:pPr>
            <a:endParaRPr lang="es-ES_tradnl" dirty="0" smtClean="0"/>
          </a:p>
          <a:p>
            <a:r>
              <a:rPr lang="es-ES_tradnl" dirty="0" smtClean="0"/>
              <a:t>El clima cultural se manifiesta en un boom de jóvenes literatos que se formaron en una época de </a:t>
            </a:r>
            <a:r>
              <a:rPr lang="es-ES_tradnl" dirty="0" err="1" smtClean="0"/>
              <a:t>invidualismo</a:t>
            </a:r>
            <a:r>
              <a:rPr lang="es-ES_tradnl" dirty="0" smtClean="0"/>
              <a:t> y despolitización, lo que se refleja en sus cuentos y novelas.</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Empresarial Postmoderna</a:t>
            </a:r>
            <a:endParaRPr lang="es-CL" dirty="0"/>
          </a:p>
        </p:txBody>
      </p:sp>
      <p:sp>
        <p:nvSpPr>
          <p:cNvPr id="3" name="2 Marcador de contenido"/>
          <p:cNvSpPr>
            <a:spLocks noGrp="1"/>
          </p:cNvSpPr>
          <p:nvPr>
            <p:ph idx="1"/>
          </p:nvPr>
        </p:nvSpPr>
        <p:spPr/>
        <p:txBody>
          <a:bodyPr>
            <a:normAutofit fontScale="92500"/>
          </a:bodyPr>
          <a:lstStyle/>
          <a:p>
            <a:r>
              <a:rPr lang="es-CL" dirty="0" smtClean="0"/>
              <a:t>En el nuevo Chile, este interés por responder al quién soy yo llevará a la pérdida del miedo a la heterogeneidad y a una confianza renovada en el pluralismo.</a:t>
            </a:r>
          </a:p>
          <a:p>
            <a:pPr>
              <a:buNone/>
            </a:pPr>
            <a:endParaRPr lang="es-CL" dirty="0" smtClean="0"/>
          </a:p>
          <a:p>
            <a:r>
              <a:rPr lang="es-CL" dirty="0" smtClean="0"/>
              <a:t>Pérdida de utopías como </a:t>
            </a:r>
            <a:r>
              <a:rPr lang="es-CL" smtClean="0"/>
              <a:t>el bienestar </a:t>
            </a:r>
            <a:r>
              <a:rPr lang="es-CL" dirty="0" smtClean="0"/>
              <a:t>social y los valores de igualdad ahora son reemplazados por el éxito individual, el consumo masivo y el bienestar privatizado.</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Empresarial Postmoderna</a:t>
            </a:r>
            <a:endParaRPr lang="es-CL" dirty="0"/>
          </a:p>
        </p:txBody>
      </p:sp>
      <p:sp>
        <p:nvSpPr>
          <p:cNvPr id="3" name="2 Marcador de contenido"/>
          <p:cNvSpPr>
            <a:spLocks noGrp="1"/>
          </p:cNvSpPr>
          <p:nvPr>
            <p:ph idx="1"/>
          </p:nvPr>
        </p:nvSpPr>
        <p:spPr/>
        <p:txBody>
          <a:bodyPr>
            <a:normAutofit/>
          </a:bodyPr>
          <a:lstStyle/>
          <a:p>
            <a:r>
              <a:rPr lang="es-CL" dirty="0" smtClean="0"/>
              <a:t>“De la actitud apocada y pesimista que, según historiadores, ha distinguido el carácter chileno, se pasó a una actitud orgullosa y optimista – y de pronto hasta arrogante”. (Eugenio </a:t>
            </a:r>
            <a:r>
              <a:rPr lang="es-CL" dirty="0" err="1" smtClean="0"/>
              <a:t>Tironi</a:t>
            </a:r>
            <a:r>
              <a:rPr lang="es-CL" dirty="0" smtClean="0"/>
              <a:t>).</a:t>
            </a:r>
          </a:p>
          <a:p>
            <a:pPr>
              <a:buNone/>
            </a:pPr>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de la Cultura Popular</a:t>
            </a:r>
            <a:endParaRPr lang="es-CL" dirty="0"/>
          </a:p>
        </p:txBody>
      </p:sp>
      <p:pic>
        <p:nvPicPr>
          <p:cNvPr id="4" name="3 Marcador de contenido" descr="cultura.jpg"/>
          <p:cNvPicPr>
            <a:picLocks noGrp="1" noChangeAspect="1"/>
          </p:cNvPicPr>
          <p:nvPr>
            <p:ph idx="1"/>
          </p:nvPr>
        </p:nvPicPr>
        <p:blipFill>
          <a:blip r:embed="rId2" cstate="print"/>
          <a:stretch>
            <a:fillRect/>
          </a:stretch>
        </p:blipFill>
        <p:spPr>
          <a:xfrm>
            <a:off x="1142976" y="1714488"/>
            <a:ext cx="6961222" cy="464851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de la Cultura Popular</a:t>
            </a:r>
            <a:endParaRPr lang="es-CL" dirty="0"/>
          </a:p>
        </p:txBody>
      </p:sp>
      <p:sp>
        <p:nvSpPr>
          <p:cNvPr id="3" name="2 Marcador de contenido"/>
          <p:cNvSpPr>
            <a:spLocks noGrp="1"/>
          </p:cNvSpPr>
          <p:nvPr>
            <p:ph idx="1"/>
          </p:nvPr>
        </p:nvSpPr>
        <p:spPr/>
        <p:txBody>
          <a:bodyPr/>
          <a:lstStyle/>
          <a:p>
            <a:r>
              <a:rPr lang="es-CL" dirty="0" smtClean="0"/>
              <a:t>Cultura oligárquica de elite es imitativa, poco original y sin creatividad.</a:t>
            </a:r>
          </a:p>
          <a:p>
            <a:pPr>
              <a:buNone/>
            </a:pPr>
            <a:endParaRPr lang="es-CL" dirty="0" smtClean="0"/>
          </a:p>
          <a:p>
            <a:r>
              <a:rPr lang="es-CL" dirty="0" smtClean="0"/>
              <a:t>Cultura popular está llena de imaginación, permitiendo que el pueblo sobreviva en condiciones difíciles. Por eso llama más la atención a los extranjeros. (Gabriel Salazar).</a:t>
            </a:r>
            <a:br>
              <a:rPr lang="es-CL" dirty="0" smtClean="0"/>
            </a:b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de la Cultura Popular</a:t>
            </a:r>
            <a:endParaRPr lang="es-CL" dirty="0"/>
          </a:p>
        </p:txBody>
      </p:sp>
      <p:sp>
        <p:nvSpPr>
          <p:cNvPr id="3" name="2 Marcador de contenido"/>
          <p:cNvSpPr>
            <a:spLocks noGrp="1"/>
          </p:cNvSpPr>
          <p:nvPr>
            <p:ph idx="1"/>
          </p:nvPr>
        </p:nvSpPr>
        <p:spPr/>
        <p:txBody>
          <a:bodyPr/>
          <a:lstStyle/>
          <a:p>
            <a:r>
              <a:rPr lang="es-CL" dirty="0" smtClean="0"/>
              <a:t>Los elementos principales de esta sociedad arrancan desde la época colonial.</a:t>
            </a:r>
          </a:p>
          <a:p>
            <a:endParaRPr lang="es-CL" dirty="0" smtClean="0"/>
          </a:p>
          <a:p>
            <a:r>
              <a:rPr lang="es-CL" dirty="0" smtClean="0"/>
              <a:t>Se relacionan a formas específicas de </a:t>
            </a:r>
            <a:r>
              <a:rPr lang="es-CL" dirty="0" err="1" smtClean="0"/>
              <a:t>socialibilidad</a:t>
            </a:r>
            <a:r>
              <a:rPr lang="es-CL" dirty="0" smtClean="0"/>
              <a:t> y se manifiesta en rodeos, ramadas y fiestas religiosas.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IDENTIDAD CHILENA</a:t>
            </a:r>
            <a:endParaRPr lang="es-CL" dirty="0"/>
          </a:p>
        </p:txBody>
      </p:sp>
      <p:sp>
        <p:nvSpPr>
          <p:cNvPr id="3" name="2 Marcador de contenido"/>
          <p:cNvSpPr>
            <a:spLocks noGrp="1"/>
          </p:cNvSpPr>
          <p:nvPr>
            <p:ph idx="1"/>
          </p:nvPr>
        </p:nvSpPr>
        <p:spPr/>
        <p:txBody>
          <a:bodyPr>
            <a:normAutofit/>
          </a:bodyPr>
          <a:lstStyle/>
          <a:p>
            <a:pPr>
              <a:buNone/>
            </a:pPr>
            <a:r>
              <a:rPr lang="es-CL" dirty="0" smtClean="0"/>
              <a:t>	Son un conjunto de valores, visiones y maneras de hacer las cosas que predominan en un pueblo.</a:t>
            </a:r>
          </a:p>
          <a:p>
            <a:pPr>
              <a:buNone/>
            </a:pPr>
            <a:endParaRPr lang="es-CL" dirty="0" smtClean="0"/>
          </a:p>
          <a:p>
            <a:pPr>
              <a:buNone/>
            </a:pPr>
            <a:r>
              <a:rPr lang="es-CL" dirty="0" smtClean="0"/>
              <a:t>	La identidad nacional sería una sola  y consistente.</a:t>
            </a:r>
          </a:p>
          <a:p>
            <a:pPr>
              <a:buNone/>
            </a:pPr>
            <a:endParaRPr lang="es-CL" dirty="0" smtClean="0"/>
          </a:p>
          <a:p>
            <a:pPr>
              <a:buNone/>
            </a:pPr>
            <a:r>
              <a:rPr lang="es-CL" dirty="0" smtClean="0"/>
              <a:t>	Identidades individuales e Identidades sociales.</a:t>
            </a:r>
          </a:p>
          <a:p>
            <a:pPr>
              <a:buNone/>
            </a:pPr>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Versión </a:t>
            </a:r>
            <a:br>
              <a:rPr lang="es-CL" dirty="0" smtClean="0"/>
            </a:br>
            <a:r>
              <a:rPr lang="es-CL" dirty="0" smtClean="0"/>
              <a:t>de la Cultura Popular</a:t>
            </a:r>
            <a:endParaRPr lang="es-CL" dirty="0"/>
          </a:p>
        </p:txBody>
      </p:sp>
      <p:sp>
        <p:nvSpPr>
          <p:cNvPr id="3" name="2 Marcador de contenido"/>
          <p:cNvSpPr>
            <a:spLocks noGrp="1"/>
          </p:cNvSpPr>
          <p:nvPr>
            <p:ph idx="1"/>
          </p:nvPr>
        </p:nvSpPr>
        <p:spPr/>
        <p:txBody>
          <a:bodyPr>
            <a:normAutofit lnSpcReduction="10000"/>
          </a:bodyPr>
          <a:lstStyle/>
          <a:p>
            <a:r>
              <a:rPr lang="es-CL" dirty="0" smtClean="0"/>
              <a:t>Al uso del ritual como elemento </a:t>
            </a:r>
            <a:r>
              <a:rPr lang="es-CL" dirty="0" err="1" smtClean="0"/>
              <a:t>identitario</a:t>
            </a:r>
            <a:r>
              <a:rPr lang="es-CL" dirty="0" smtClean="0"/>
              <a:t> se agrega la capacidad del pueblo para producir en comunidad y con procedimientos propios en la minería, la artesanía o la agricultura.</a:t>
            </a:r>
          </a:p>
          <a:p>
            <a:pPr>
              <a:buNone/>
            </a:pPr>
            <a:endParaRPr lang="es-CL" dirty="0" smtClean="0"/>
          </a:p>
          <a:p>
            <a:r>
              <a:rPr lang="es-CL" dirty="0" smtClean="0"/>
              <a:t>Posee dos polos, uno creativo y vigoroso, y otro más restringido y bloqueado, producto de la relación con la clase dominante.</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IDENTIDAD CHILENA</a:t>
            </a:r>
            <a:endParaRPr lang="es-CL" dirty="0"/>
          </a:p>
        </p:txBody>
      </p:sp>
      <p:sp>
        <p:nvSpPr>
          <p:cNvPr id="3" name="2 Marcador de contenido"/>
          <p:cNvSpPr>
            <a:spLocks noGrp="1"/>
          </p:cNvSpPr>
          <p:nvPr>
            <p:ph idx="1"/>
          </p:nvPr>
        </p:nvSpPr>
        <p:spPr/>
        <p:txBody>
          <a:bodyPr>
            <a:normAutofit/>
          </a:bodyPr>
          <a:lstStyle/>
          <a:p>
            <a:pPr>
              <a:buNone/>
            </a:pPr>
            <a:r>
              <a:rPr lang="es-CL" dirty="0" smtClean="0"/>
              <a:t>	</a:t>
            </a:r>
          </a:p>
          <a:p>
            <a:pPr>
              <a:buNone/>
            </a:pPr>
            <a:r>
              <a:rPr lang="es-CL" dirty="0" smtClean="0"/>
              <a:t>	Ambos aspectos coexisten  de manera simultánea e integrada. Pero no significa que compartan todos sus elementos constitutivos.</a:t>
            </a:r>
          </a:p>
          <a:p>
            <a:pPr>
              <a:buNone/>
            </a:pPr>
            <a:endParaRPr lang="es-CL" dirty="0" smtClean="0"/>
          </a:p>
          <a:p>
            <a:pPr>
              <a:buNone/>
            </a:pPr>
            <a:r>
              <a:rPr lang="es-CL" dirty="0" smtClean="0"/>
              <a:t>	Los rasgos del individuo no se repiten necesariamente en el colectivo social o cultural. Sociedad es heterogénea.</a:t>
            </a:r>
          </a:p>
          <a:p>
            <a:pPr>
              <a:buNone/>
            </a:pP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IDENTIDAD CHILENA</a:t>
            </a:r>
            <a:endParaRPr lang="es-CL" dirty="0"/>
          </a:p>
        </p:txBody>
      </p:sp>
      <p:sp>
        <p:nvSpPr>
          <p:cNvPr id="3" name="2 Marcador de contenido"/>
          <p:cNvSpPr>
            <a:spLocks noGrp="1"/>
          </p:cNvSpPr>
          <p:nvPr>
            <p:ph idx="1"/>
          </p:nvPr>
        </p:nvSpPr>
        <p:spPr/>
        <p:txBody>
          <a:bodyPr>
            <a:normAutofit lnSpcReduction="10000"/>
          </a:bodyPr>
          <a:lstStyle/>
          <a:p>
            <a:pPr>
              <a:buNone/>
            </a:pPr>
            <a:r>
              <a:rPr lang="es-CL" dirty="0" smtClean="0"/>
              <a:t>	La identidad nacional es un conjunto de valores seleccionados y representativos de la nación, pero este grupo es reducido. Es sólo una manera de ver, y de hacer las cosas. </a:t>
            </a:r>
          </a:p>
          <a:p>
            <a:pPr>
              <a:buNone/>
            </a:pPr>
            <a:r>
              <a:rPr lang="es-CL" dirty="0" smtClean="0"/>
              <a:t>	</a:t>
            </a:r>
          </a:p>
          <a:p>
            <a:pPr>
              <a:buNone/>
            </a:pPr>
            <a:r>
              <a:rPr lang="es-CL" dirty="0" smtClean="0"/>
              <a:t>	Esta construcción excluye una gran cantidad de rasgos culturales considerados poco relevantes.</a:t>
            </a:r>
            <a:br>
              <a:rPr lang="es-CL" dirty="0" smtClean="0"/>
            </a:b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IDENTIDAD CHILENA</a:t>
            </a:r>
            <a:endParaRPr lang="es-CL" dirty="0"/>
          </a:p>
        </p:txBody>
      </p:sp>
      <p:sp>
        <p:nvSpPr>
          <p:cNvPr id="5" name="4 Marcador de contenido"/>
          <p:cNvSpPr>
            <a:spLocks noGrp="1"/>
          </p:cNvSpPr>
          <p:nvPr>
            <p:ph idx="1"/>
          </p:nvPr>
        </p:nvSpPr>
        <p:spPr/>
        <p:txBody>
          <a:bodyPr/>
          <a:lstStyle/>
          <a:p>
            <a:r>
              <a:rPr lang="es-ES_tradnl" dirty="0" smtClean="0"/>
              <a:t> Según Jorge Larraín, “se puede afirmar sin temor a error, que en cada nación la o las versiones de identidad nacional dominantes son las versiones construidas en función de los intereses de las clases o grupos dominantes. Pero esto no significa que no puedan existir varias versiones, a veces incluso contradictorias.</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VERSIONES DE LA </a:t>
            </a:r>
            <a:br>
              <a:rPr lang="es-CL" dirty="0" smtClean="0"/>
            </a:br>
            <a:r>
              <a:rPr lang="es-CL" dirty="0" smtClean="0"/>
              <a:t>IDENTIDAD CHILENA</a:t>
            </a:r>
            <a:endParaRPr lang="es-CL" dirty="0"/>
          </a:p>
        </p:txBody>
      </p:sp>
      <p:sp>
        <p:nvSpPr>
          <p:cNvPr id="3" name="2 Marcador de contenido"/>
          <p:cNvSpPr>
            <a:spLocks noGrp="1"/>
          </p:cNvSpPr>
          <p:nvPr>
            <p:ph idx="1"/>
          </p:nvPr>
        </p:nvSpPr>
        <p:spPr/>
        <p:txBody>
          <a:bodyPr>
            <a:normAutofit/>
          </a:bodyPr>
          <a:lstStyle/>
          <a:p>
            <a:pPr>
              <a:buNone/>
            </a:pPr>
            <a:r>
              <a:rPr lang="es-CL" dirty="0" smtClean="0"/>
              <a:t>	</a:t>
            </a:r>
            <a:endParaRPr lang="es-CL" dirty="0"/>
          </a:p>
        </p:txBody>
      </p:sp>
      <p:pic>
        <p:nvPicPr>
          <p:cNvPr id="5" name="4 Imagen" descr="militaracial.jpg"/>
          <p:cNvPicPr>
            <a:picLocks noChangeAspect="1"/>
          </p:cNvPicPr>
          <p:nvPr/>
        </p:nvPicPr>
        <p:blipFill>
          <a:blip r:embed="rId2" cstate="print"/>
          <a:stretch>
            <a:fillRect/>
          </a:stretch>
        </p:blipFill>
        <p:spPr>
          <a:xfrm>
            <a:off x="1214414" y="1571612"/>
            <a:ext cx="3924408" cy="47718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Versión Militar-Racial</a:t>
            </a:r>
            <a:endParaRPr lang="es-ES_tradnl" dirty="0"/>
          </a:p>
        </p:txBody>
      </p:sp>
      <p:sp>
        <p:nvSpPr>
          <p:cNvPr id="3" name="2 Marcador de contenido"/>
          <p:cNvSpPr>
            <a:spLocks noGrp="1"/>
          </p:cNvSpPr>
          <p:nvPr>
            <p:ph idx="1"/>
          </p:nvPr>
        </p:nvSpPr>
        <p:spPr/>
        <p:txBody>
          <a:bodyPr/>
          <a:lstStyle/>
          <a:p>
            <a:pPr>
              <a:buNone/>
            </a:pPr>
            <a:endParaRPr lang="es-ES_tradnl" dirty="0" smtClean="0"/>
          </a:p>
          <a:p>
            <a:r>
              <a:rPr lang="es-ES_tradnl" dirty="0" smtClean="0"/>
              <a:t>Hay un fuerte componente bélico y militar en la identidad chilena. </a:t>
            </a:r>
          </a:p>
          <a:p>
            <a:pPr>
              <a:buNone/>
            </a:pPr>
            <a:endParaRPr lang="es-ES_tradnl" dirty="0" smtClean="0"/>
          </a:p>
          <a:p>
            <a:r>
              <a:rPr lang="es-ES_tradnl" dirty="0" smtClean="0"/>
              <a:t>Nacionalidad chilena aparece formada por una serie de guerras. (Mario Góngora)</a:t>
            </a:r>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Versión Militar-Racial</a:t>
            </a:r>
            <a:endParaRPr lang="es-ES_tradnl" dirty="0"/>
          </a:p>
        </p:txBody>
      </p:sp>
      <p:sp>
        <p:nvSpPr>
          <p:cNvPr id="3" name="2 Marcador de contenido"/>
          <p:cNvSpPr>
            <a:spLocks noGrp="1"/>
          </p:cNvSpPr>
          <p:nvPr>
            <p:ph idx="1"/>
          </p:nvPr>
        </p:nvSpPr>
        <p:spPr/>
        <p:txBody>
          <a:bodyPr/>
          <a:lstStyle/>
          <a:p>
            <a:r>
              <a:rPr lang="es-ES_tradnl" dirty="0" smtClean="0"/>
              <a:t>Es en las guerras donde Chile se construyó, primero derrotando a los mapuches y ocupando el territorio durante la colonia, después derrotando a los españoles y obteniendo la independencia de Chile y Perú, y posteriormente venciendo a Perú y Bolivia, consolidando la república.</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558</TotalTime>
  <Words>593</Words>
  <Application>Microsoft Office PowerPoint</Application>
  <PresentationFormat>Presentación en pantalla (4:3)</PresentationFormat>
  <Paragraphs>104</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Fundición</vt:lpstr>
      <vt:lpstr>Identidad Chilena</vt:lpstr>
      <vt:lpstr>  IDENTIDAD CHILENA</vt:lpstr>
      <vt:lpstr>IDENTIDAD CHILENA</vt:lpstr>
      <vt:lpstr>IDENTIDAD CHILENA</vt:lpstr>
      <vt:lpstr>IDENTIDAD CHILENA</vt:lpstr>
      <vt:lpstr>IDENTIDAD CHILENA</vt:lpstr>
      <vt:lpstr>VERSIONES DE LA  IDENTIDAD CHILENA</vt:lpstr>
      <vt:lpstr>Versión Militar-Racial</vt:lpstr>
      <vt:lpstr>Versión Militar-Racial</vt:lpstr>
      <vt:lpstr>Versión Militar-Racial</vt:lpstr>
      <vt:lpstr>Versión Militar- Racial</vt:lpstr>
      <vt:lpstr>Versión Militar-Racial</vt:lpstr>
      <vt:lpstr>Versión Militar-Racial</vt:lpstr>
      <vt:lpstr>Versión Militar-Racial</vt:lpstr>
      <vt:lpstr>Versión Militar-Racial</vt:lpstr>
      <vt:lpstr>Versión Psico-social</vt:lpstr>
      <vt:lpstr>Versión Psico-social:  Carácter chileno</vt:lpstr>
      <vt:lpstr>Versión Psico-social:  Carácter chileno</vt:lpstr>
      <vt:lpstr>Versión Psico-social:  Carácter chileno</vt:lpstr>
      <vt:lpstr>Versión Psico-social:  Carácter chileno</vt:lpstr>
      <vt:lpstr>Versión Psico-social:  Carácter chileno</vt:lpstr>
      <vt:lpstr>Versión  Empresarial Postmoderna</vt:lpstr>
      <vt:lpstr>Versión  Empresarial Postmoderna</vt:lpstr>
      <vt:lpstr>Versión  Empresarial Postmoderna</vt:lpstr>
      <vt:lpstr>Versión  Empresarial Postmoderna</vt:lpstr>
      <vt:lpstr>Versión  Empresarial Postmoderna</vt:lpstr>
      <vt:lpstr>Versión  de la Cultura Popular</vt:lpstr>
      <vt:lpstr>Versión  de la Cultura Popular</vt:lpstr>
      <vt:lpstr>Versión  de la Cultura Popular</vt:lpstr>
      <vt:lpstr>Versión  de la Cultura Popular</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Medios de Comunicación de Masas</dc:title>
  <dc:creator>WinuE</dc:creator>
  <cp:lastModifiedBy>Your User Name</cp:lastModifiedBy>
  <cp:revision>68</cp:revision>
  <dcterms:created xsi:type="dcterms:W3CDTF">2008-09-09T12:43:19Z</dcterms:created>
  <dcterms:modified xsi:type="dcterms:W3CDTF">2010-05-03T04:24:16Z</dcterms:modified>
</cp:coreProperties>
</file>